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m4a" ContentType="audio/unknown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57" r:id="rId2"/>
    <p:sldId id="285" r:id="rId3"/>
    <p:sldId id="286" r:id="rId4"/>
    <p:sldId id="287" r:id="rId5"/>
    <p:sldId id="288" r:id="rId6"/>
    <p:sldId id="289" r:id="rId7"/>
    <p:sldId id="291" r:id="rId8"/>
    <p:sldId id="292" r:id="rId9"/>
    <p:sldId id="293" r:id="rId10"/>
    <p:sldId id="294" r:id="rId11"/>
    <p:sldId id="295" r:id="rId12"/>
    <p:sldId id="296" r:id="rId13"/>
    <p:sldId id="258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59" r:id="rId23"/>
    <p:sldId id="260" r:id="rId24"/>
    <p:sldId id="261" r:id="rId25"/>
    <p:sldId id="262" r:id="rId26"/>
    <p:sldId id="263" r:id="rId27"/>
    <p:sldId id="264" r:id="rId28"/>
    <p:sldId id="265" r:id="rId29"/>
    <p:sldId id="267" r:id="rId30"/>
    <p:sldId id="269" r:id="rId31"/>
    <p:sldId id="268" r:id="rId32"/>
    <p:sldId id="297" r:id="rId33"/>
    <p:sldId id="282" r:id="rId34"/>
    <p:sldId id="280" r:id="rId35"/>
    <p:sldId id="281" r:id="rId36"/>
    <p:sldId id="284" r:id="rId3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r-Latn-R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B9BAEE-78C2-40CC-9E9F-1C1D07CB913A}" type="datetimeFigureOut">
              <a:rPr lang="sr-Latn-RS" smtClean="0"/>
              <a:t>30.1.2021</a:t>
            </a:fld>
            <a:endParaRPr lang="sr-Latn-R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r-Latn-R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9F592A-0CB7-4B9A-98C0-A6A611793043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6386402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D4DCB4D-7226-404D-8831-0A866F763355}" type="slidenum">
              <a:rPr lang="en-US" smtClean="0"/>
              <a:pPr eaLnBrk="1" hangingPunct="1"/>
              <a:t>23</a:t>
            </a:fld>
            <a:endParaRPr lang="en-US" smtClean="0"/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sr-Latn-R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sr-Latn-R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80E2D8-DB9C-42A8-A8D2-F40AADB054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77884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E6DEC1-35C4-46FD-AC88-139567D63A0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96209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F3E954-1B52-4348-B1CF-98F9F7F4E1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44271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1/30/2021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1/30/2021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1/30/2021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1/30/2021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1/30/2021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1/30/2021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285728"/>
            <a:ext cx="8064500" cy="604837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4" name="Rectangle 3"/>
          <p:cNvSpPr/>
          <p:nvPr/>
        </p:nvSpPr>
        <p:spPr>
          <a:xfrm>
            <a:off x="500034" y="1571612"/>
            <a:ext cx="821537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sr-Cyrl-CS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Основне струковне студије</a:t>
            </a:r>
          </a:p>
          <a:p>
            <a:pPr algn="ctr"/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Хирургија са негом</a:t>
            </a:r>
          </a:p>
          <a:p>
            <a:pPr algn="ctr"/>
            <a:endParaRPr lang="sr-Latn-RS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sr-Latn-RS" sz="2800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sr-Cyrl-RS" sz="2800" b="1" smtClean="0">
                <a:latin typeface="Times New Roman" pitchFamily="18" charset="0"/>
                <a:cs typeface="Times New Roman" pitchFamily="18" charset="0"/>
              </a:rPr>
              <a:t>Ортопедија и трауматологија</a:t>
            </a:r>
            <a:endParaRPr lang="sr-Cyrl-RS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sr-Latn-RS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sr-Cyrl-RS" sz="2800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сист. </a:t>
            </a:r>
            <a:r>
              <a:rPr lang="sr-Cyrl-RS" sz="2800" dirty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р Никола Продановић</a:t>
            </a:r>
            <a:endParaRPr lang="sr-Cyrl-CS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sr-Cyrl-CS" sz="28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sr-Cyrl-CS" sz="2800" dirty="0" smtClean="0">
                <a:latin typeface="Arial" pitchFamily="34" charset="0"/>
                <a:cs typeface="Arial" pitchFamily="34" charset="0"/>
              </a:rPr>
            </a:b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833292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215"/>
    </mc:Choice>
    <mc:Fallback xmlns="">
      <p:transition spd="slow" advTm="6215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Контраиндикације</a:t>
            </a:r>
            <a:r>
              <a:rPr lang="x-none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x-none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примарну</a:t>
            </a:r>
            <a:r>
              <a:rPr lang="x-none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обраду</a:t>
            </a:r>
            <a:r>
              <a:rPr lang="x-none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ране</a:t>
            </a:r>
            <a:endParaRPr lang="x-none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51" name="Content Placeholder 2"/>
          <p:cNvSpPr>
            <a:spLocks noGrp="1"/>
          </p:cNvSpPr>
          <p:nvPr>
            <p:ph idx="1"/>
          </p:nvPr>
        </p:nvSpPr>
        <p:spPr>
          <a:xfrm>
            <a:off x="1619250" y="2332038"/>
            <a:ext cx="7067550" cy="4525962"/>
          </a:xfrm>
        </p:spPr>
        <p:txBody>
          <a:bodyPr/>
          <a:lstStyle/>
          <a:p>
            <a:pPr eaLnBrk="1" hangingPunct="1"/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Нема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услова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асептички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рад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Повреде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великих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крвних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судова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Повреде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тетива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костију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зглобова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Повреде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нерава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Убодне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ране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трбуха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торакса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995883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Обрада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инфицираних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рана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19250" y="1600200"/>
            <a:ext cx="7067550" cy="4852988"/>
          </a:xfrm>
        </p:spPr>
        <p:txBody>
          <a:bodyPr rtlCol="0">
            <a:noAutofit/>
          </a:bodyPr>
          <a:lstStyle/>
          <a:p>
            <a:pPr marL="0" indent="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Врши</a:t>
            </a:r>
            <a:r>
              <a:rPr lang="x-none" sz="28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x-none" sz="28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као</a:t>
            </a:r>
            <a:r>
              <a:rPr lang="x-none" sz="28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претходна</a:t>
            </a:r>
            <a:r>
              <a:rPr lang="x-none" sz="28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обрада</a:t>
            </a:r>
            <a:r>
              <a:rPr lang="x-none" sz="28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али</a:t>
            </a:r>
            <a:r>
              <a:rPr lang="x-none" sz="28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x-none" sz="28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неопходна</a:t>
            </a:r>
            <a:r>
              <a:rPr lang="x-none" sz="28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примена</a:t>
            </a:r>
            <a:r>
              <a:rPr lang="x-none" sz="28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x-none" sz="28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других</a:t>
            </a:r>
            <a:r>
              <a:rPr lang="x-none" sz="28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поступака</a:t>
            </a:r>
            <a:r>
              <a:rPr lang="x-none" sz="280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x-none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Tx/>
              <a:buNone/>
              <a:defRPr/>
            </a:pPr>
            <a:endParaRPr lang="x-none" sz="2800" dirty="0" smtClean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Скидање</a:t>
            </a:r>
            <a:r>
              <a:rPr lang="x-none" sz="28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претходно</a:t>
            </a:r>
            <a:r>
              <a:rPr lang="x-none" sz="28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постављених</a:t>
            </a:r>
            <a:r>
              <a:rPr lang="x-none" sz="28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шавова</a:t>
            </a:r>
            <a:endParaRPr lang="x-none" sz="2800" dirty="0" smtClean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Узети</a:t>
            </a:r>
            <a:r>
              <a:rPr lang="x-none" sz="28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брис</a:t>
            </a:r>
            <a:endParaRPr lang="x-none" sz="2800" dirty="0" smtClean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Инцизије</a:t>
            </a:r>
            <a:r>
              <a:rPr lang="x-none" sz="28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x-none" sz="28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контраинцизије</a:t>
            </a:r>
            <a:endParaRPr lang="x-none" sz="2800" dirty="0" smtClean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Енергичнија</a:t>
            </a:r>
            <a:r>
              <a:rPr lang="x-none" sz="28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примена</a:t>
            </a:r>
            <a:r>
              <a:rPr lang="x-none" sz="28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антибиотика</a:t>
            </a:r>
            <a:endParaRPr lang="x-none" sz="2800" dirty="0" smtClean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Учесталија</a:t>
            </a:r>
            <a:r>
              <a:rPr lang="x-none" sz="28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локална</a:t>
            </a:r>
            <a:r>
              <a:rPr lang="x-none" sz="28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тоалета</a:t>
            </a:r>
            <a:endParaRPr lang="x-none" sz="2800" dirty="0" smtClean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Имобилизација</a:t>
            </a:r>
            <a:r>
              <a:rPr lang="x-none" sz="2800" smtClean="0">
                <a:latin typeface="Times New Roman" pitchFamily="18" charset="0"/>
                <a:cs typeface="Times New Roman" pitchFamily="18" charset="0"/>
              </a:rPr>
              <a:t>....</a:t>
            </a:r>
            <a:endParaRPr lang="x-none" sz="2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2286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Превијање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ране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795" name="Content Placeholder 2"/>
          <p:cNvSpPr>
            <a:spLocks noGrp="1"/>
          </p:cNvSpPr>
          <p:nvPr>
            <p:ph idx="1"/>
          </p:nvPr>
        </p:nvSpPr>
        <p:spPr>
          <a:xfrm>
            <a:off x="627063" y="1557338"/>
            <a:ext cx="7138987" cy="5068887"/>
          </a:xfrm>
        </p:spPr>
        <p:txBody>
          <a:bodyPr/>
          <a:lstStyle/>
          <a:p>
            <a:pPr eaLnBrk="1" hangingPunct="1"/>
            <a:endParaRPr lang="en-US" sz="2400" dirty="0" smtClean="0"/>
          </a:p>
          <a:p>
            <a:pPr eaLnBrk="1" hangingPunct="1"/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Директно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рану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ставља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1" eaLnBrk="1" hangingPunct="1"/>
            <a:r>
              <a:rPr lang="sr-Cyrl-CS" sz="2000" dirty="0" smtClean="0">
                <a:latin typeface="Times New Roman" pitchFamily="18" charset="0"/>
                <a:cs typeface="Times New Roman" pitchFamily="18" charset="0"/>
              </a:rPr>
              <a:t>стерилан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lvl="1" eaLnBrk="1" hangingPunct="1"/>
            <a:r>
              <a:rPr lang="sr-Cyrl-CS" sz="2000" dirty="0" smtClean="0">
                <a:latin typeface="Times New Roman" pitchFamily="18" charset="0"/>
                <a:cs typeface="Times New Roman" pitchFamily="18" charset="0"/>
              </a:rPr>
              <a:t>хипоалергијски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1" eaLnBrk="1" hangingPunct="1"/>
            <a:r>
              <a:rPr lang="sr-Cyrl-CS" sz="2000" dirty="0" smtClean="0">
                <a:latin typeface="Times New Roman" pitchFamily="18" charset="0"/>
                <a:cs typeface="Times New Roman" pitchFamily="18" charset="0"/>
              </a:rPr>
              <a:t>компактан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000" dirty="0" smtClean="0">
                <a:latin typeface="Times New Roman" pitchFamily="18" charset="0"/>
                <a:cs typeface="Times New Roman" pitchFamily="18" charset="0"/>
              </a:rPr>
              <a:t>материјал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lvl="1" eaLnBrk="1" hangingPunct="1"/>
            <a:r>
              <a:rPr lang="sr-Cyrl-CS" sz="2000" dirty="0" smtClean="0">
                <a:latin typeface="Times New Roman" pitchFamily="18" charset="0"/>
                <a:cs typeface="Times New Roman" pitchFamily="18" charset="0"/>
              </a:rPr>
              <a:t>који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000" dirty="0" smtClean="0">
                <a:latin typeface="Times New Roman" pitchFamily="18" charset="0"/>
                <a:cs typeface="Times New Roman" pitchFamily="18" charset="0"/>
              </a:rPr>
              <a:t>добро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000" dirty="0" smtClean="0">
                <a:latin typeface="Times New Roman" pitchFamily="18" charset="0"/>
                <a:cs typeface="Times New Roman" pitchFamily="18" charset="0"/>
              </a:rPr>
              <a:t>належе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0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1" eaLnBrk="1" hangingPunct="1"/>
            <a:r>
              <a:rPr lang="sr-Cyrl-CS" sz="2000" dirty="0" smtClean="0">
                <a:latin typeface="Times New Roman" pitchFamily="18" charset="0"/>
                <a:cs typeface="Times New Roman" pitchFamily="18" charset="0"/>
              </a:rPr>
              <a:t>лако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000" dirty="0" smtClean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000" dirty="0" smtClean="0">
                <a:latin typeface="Times New Roman" pitchFamily="18" charset="0"/>
                <a:cs typeface="Times New Roman" pitchFamily="18" charset="0"/>
              </a:rPr>
              <a:t>уклања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lvl="1" eaLnBrk="1" hangingPunct="1"/>
            <a:r>
              <a:rPr lang="sr-Cyrl-CS" sz="2000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000" dirty="0" smtClean="0">
                <a:latin typeface="Times New Roman" pitchFamily="18" charset="0"/>
                <a:cs typeface="Times New Roman" pitchFamily="18" charset="0"/>
              </a:rPr>
              <a:t>неке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000" dirty="0" smtClean="0">
                <a:latin typeface="Times New Roman" pitchFamily="18" charset="0"/>
                <a:cs typeface="Times New Roman" pitchFamily="18" charset="0"/>
              </a:rPr>
              <a:t>ране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000" dirty="0" smtClean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000" dirty="0" smtClean="0">
                <a:latin typeface="Times New Roman" pitchFamily="18" charset="0"/>
                <a:cs typeface="Times New Roman" pitchFamily="18" charset="0"/>
              </a:rPr>
              <a:t>ставља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000" dirty="0" smtClean="0">
                <a:latin typeface="Times New Roman" pitchFamily="18" charset="0"/>
                <a:cs typeface="Times New Roman" pitchFamily="18" charset="0"/>
              </a:rPr>
              <a:t>материјал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000" dirty="0" smtClean="0">
                <a:latin typeface="Times New Roman" pitchFamily="18" charset="0"/>
                <a:cs typeface="Times New Roman" pitchFamily="18" charset="0"/>
              </a:rPr>
              <a:t>импрегниран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000" dirty="0" smtClean="0">
                <a:latin typeface="Times New Roman" pitchFamily="18" charset="0"/>
                <a:cs typeface="Times New Roman" pitchFamily="18" charset="0"/>
              </a:rPr>
              <a:t>антисептиком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000" dirty="0" smtClean="0">
                <a:latin typeface="Times New Roman" pitchFamily="18" charset="0"/>
                <a:cs typeface="Times New Roman" pitchFamily="18" charset="0"/>
              </a:rPr>
              <a:t>везелином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000" dirty="0" smtClean="0">
                <a:latin typeface="Times New Roman" pitchFamily="18" charset="0"/>
                <a:cs typeface="Times New Roman" pitchFamily="18" charset="0"/>
              </a:rPr>
              <a:t>антибиотиком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....</a:t>
            </a:r>
          </a:p>
          <a:p>
            <a:pPr eaLnBrk="1" hangingPunct="1"/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Преко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газе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ставља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завој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по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потреби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фиксациони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материјал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3379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7938" y="1643063"/>
            <a:ext cx="2347912" cy="1595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8449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sz="4800" dirty="0" smtClean="0">
                <a:latin typeface="Times New Roman" pitchFamily="18" charset="0"/>
                <a:cs typeface="Times New Roman" pitchFamily="18" charset="0"/>
              </a:rPr>
              <a:t>Циљ</a:t>
            </a:r>
            <a:r>
              <a:rPr lang="sr-Latn-CS" sz="4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4800" dirty="0" smtClean="0">
                <a:latin typeface="Times New Roman" pitchFamily="18" charset="0"/>
                <a:cs typeface="Times New Roman" pitchFamily="18" charset="0"/>
              </a:rPr>
              <a:t>лечења</a:t>
            </a:r>
            <a:r>
              <a:rPr lang="sr-Latn-CS" sz="4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4800" dirty="0" smtClean="0">
                <a:latin typeface="Times New Roman" pitchFamily="18" charset="0"/>
                <a:cs typeface="Times New Roman" pitchFamily="18" charset="0"/>
              </a:rPr>
              <a:t>повреда</a:t>
            </a:r>
            <a:endParaRPr lang="en-US" sz="4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>
              <a:spcAft>
                <a:spcPct val="50000"/>
              </a:spcAft>
              <a:buFontTx/>
              <a:buNone/>
            </a:pPr>
            <a:r>
              <a:rPr lang="sr-Cyrl-CS" sz="3600" dirty="0" smtClean="0"/>
              <a:t>	- 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да се обезбеде сви услови повређеном ткиву за зарастање и да се при томе поврати првобитна функција у што краћем року</a:t>
            </a:r>
          </a:p>
          <a:p>
            <a:pPr eaLnBrk="1" hangingPunct="1">
              <a:spcAft>
                <a:spcPct val="50000"/>
              </a:spcAft>
              <a:buFontTx/>
              <a:buNone/>
            </a:pP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		Излечење се не може постићи раније него што допуштају биолошки потенцијали повређеног ткива код датог пацијента.</a:t>
            </a:r>
          </a:p>
        </p:txBody>
      </p:sp>
    </p:spTree>
    <p:extLst>
      <p:ext uri="{BB962C8B-B14F-4D97-AF65-F5344CB8AC3E}">
        <p14:creationId xmlns:p14="http://schemas.microsoft.com/office/powerpoint/2010/main" val="3926011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Припрема</a:t>
            </a:r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пацијента</a:t>
            </a:r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транспорт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2057400"/>
            <a:ext cx="7772400" cy="3194050"/>
          </a:xfrm>
        </p:spPr>
        <p:txBody>
          <a:bodyPr/>
          <a:lstStyle/>
          <a:p>
            <a:pPr marL="609600" indent="-609600" eaLnBrk="1" hangingPunct="1">
              <a:buFontTx/>
              <a:buAutoNum type="arabicPeriod"/>
            </a:pP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Осигурање</a:t>
            </a:r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виталних</a:t>
            </a:r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функција</a:t>
            </a:r>
            <a:endParaRPr lang="sr-Latn-CS" dirty="0" smtClean="0">
              <a:latin typeface="Times New Roman" pitchFamily="18" charset="0"/>
              <a:cs typeface="Times New Roman" pitchFamily="18" charset="0"/>
            </a:endParaRPr>
          </a:p>
          <a:p>
            <a:pPr marL="609600" indent="-609600" eaLnBrk="1" hangingPunct="1">
              <a:buFontTx/>
              <a:buAutoNum type="arabicPeriod"/>
            </a:pP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Заустављање</a:t>
            </a:r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крварења</a:t>
            </a:r>
            <a:endParaRPr lang="sr-Latn-CS" dirty="0" smtClean="0">
              <a:latin typeface="Times New Roman" pitchFamily="18" charset="0"/>
              <a:cs typeface="Times New Roman" pitchFamily="18" charset="0"/>
            </a:endParaRPr>
          </a:p>
          <a:p>
            <a:pPr marL="609600" indent="-609600" eaLnBrk="1" hangingPunct="1">
              <a:buFontTx/>
              <a:buAutoNum type="arabicPeriod"/>
            </a:pP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Имобилизација</a:t>
            </a:r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прелома</a:t>
            </a:r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превијање</a:t>
            </a:r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рана</a:t>
            </a:r>
            <a:endParaRPr lang="sr-Latn-CS" dirty="0" smtClean="0">
              <a:latin typeface="Times New Roman" pitchFamily="18" charset="0"/>
              <a:cs typeface="Times New Roman" pitchFamily="18" charset="0"/>
            </a:endParaRPr>
          </a:p>
          <a:p>
            <a:pPr marL="609600" indent="-609600" eaLnBrk="1" hangingPunct="1">
              <a:buFontTx/>
              <a:buAutoNum type="arabicPeriod"/>
            </a:pP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Борба</a:t>
            </a:r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против</a:t>
            </a:r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бола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293576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3429000"/>
            <a:ext cx="4114800" cy="330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28600"/>
            <a:ext cx="4191000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65113"/>
            <a:ext cx="4132263" cy="3014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60868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"/>
            <a:ext cx="5715000" cy="290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19800" y="152400"/>
            <a:ext cx="2971800" cy="2905125"/>
          </a:xfrm>
          <a:noFill/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3200400"/>
            <a:ext cx="3175000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3200400"/>
            <a:ext cx="3124200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3200400"/>
            <a:ext cx="21336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46372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Транспортна</a:t>
            </a:r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имобилизација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9" name="Picture 3" descr="Tomasova udlaga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20800" y="2057400"/>
            <a:ext cx="7383463" cy="3675063"/>
          </a:xfrm>
          <a:noFill/>
        </p:spPr>
      </p:pic>
    </p:spTree>
    <p:extLst>
      <p:ext uri="{BB962C8B-B14F-4D97-AF65-F5344CB8AC3E}">
        <p14:creationId xmlns:p14="http://schemas.microsoft.com/office/powerpoint/2010/main" val="4029336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Транспортна</a:t>
            </a:r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имобилизација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3" name="Picture 3" descr="Imobiliyacija thomas noga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79463" y="2514600"/>
            <a:ext cx="7856537" cy="3449638"/>
          </a:xfrm>
          <a:noFill/>
        </p:spPr>
      </p:pic>
    </p:spTree>
    <p:extLst>
      <p:ext uri="{BB962C8B-B14F-4D97-AF65-F5344CB8AC3E}">
        <p14:creationId xmlns:p14="http://schemas.microsoft.com/office/powerpoint/2010/main" val="32165318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Транспортна</a:t>
            </a:r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имобилизација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7" name="Picture 3" descr="Imobili Cramer noga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28713" y="1862138"/>
            <a:ext cx="6886575" cy="4133850"/>
          </a:xfrm>
          <a:noFill/>
        </p:spPr>
      </p:pic>
    </p:spTree>
    <p:extLst>
      <p:ext uri="{BB962C8B-B14F-4D97-AF65-F5344CB8AC3E}">
        <p14:creationId xmlns:p14="http://schemas.microsoft.com/office/powerpoint/2010/main" val="40085559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sz="4000" dirty="0" smtClean="0">
                <a:latin typeface="Times New Roman" pitchFamily="18" charset="0"/>
                <a:cs typeface="Times New Roman" pitchFamily="18" charset="0"/>
              </a:rPr>
              <a:t>Анамнеза (хетероанамнеза)</a:t>
            </a:r>
            <a:endParaRPr lang="en-US" sz="4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2492375"/>
            <a:ext cx="8229600" cy="31242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детаљни</a:t>
            </a:r>
            <a:r>
              <a:rPr lang="sr-Latn-C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механизам</a:t>
            </a:r>
            <a:r>
              <a:rPr lang="sr-Latn-C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повређивања</a:t>
            </a:r>
            <a:r>
              <a:rPr lang="sr-Latn-C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и 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време</a:t>
            </a:r>
            <a:r>
              <a:rPr lang="sr-Latn-C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протекло</a:t>
            </a:r>
            <a:r>
              <a:rPr lang="sr-Latn-C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од</a:t>
            </a:r>
            <a:r>
              <a:rPr lang="sr-Latn-C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повређивања</a:t>
            </a:r>
            <a:r>
              <a:rPr lang="sr-Latn-C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sr-Latn-C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указивања</a:t>
            </a:r>
            <a:r>
              <a:rPr lang="sr-Latn-C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прве</a:t>
            </a:r>
            <a:r>
              <a:rPr lang="sr-Latn-C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помоћи</a:t>
            </a:r>
            <a:r>
              <a:rPr lang="sr-Latn-C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пристизања</a:t>
            </a:r>
            <a:r>
              <a:rPr lang="sr-Latn-C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sr-Latn-C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здравствену</a:t>
            </a:r>
            <a:r>
              <a:rPr lang="sr-Latn-C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установу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</a:pP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Од</a:t>
            </a:r>
            <a:r>
              <a:rPr lang="sr-Latn-C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користи</a:t>
            </a:r>
            <a:r>
              <a:rPr lang="sr-Latn-C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могу</a:t>
            </a:r>
            <a:r>
              <a:rPr lang="sr-Latn-C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да</a:t>
            </a:r>
            <a:r>
              <a:rPr lang="sr-Latn-C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буду</a:t>
            </a:r>
            <a:r>
              <a:rPr lang="sr-Latn-C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фотографије</a:t>
            </a:r>
            <a:r>
              <a:rPr lang="sr-Latn-C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sr-Latn-C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дигитални</a:t>
            </a:r>
            <a:r>
              <a:rPr lang="sr-Latn-C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видео</a:t>
            </a:r>
            <a:r>
              <a:rPr lang="sr-Latn-C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записи</a:t>
            </a:r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8617523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sr-Latn-RS" smtClean="0"/>
          </a:p>
        </p:txBody>
      </p:sp>
      <p:pic>
        <p:nvPicPr>
          <p:cNvPr id="12291" name="Picture 3" descr="Imobiliyacija ruka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46138" y="966788"/>
            <a:ext cx="7686675" cy="5470525"/>
          </a:xfrm>
          <a:noFill/>
        </p:spPr>
      </p:pic>
    </p:spTree>
    <p:extLst>
      <p:ext uri="{BB962C8B-B14F-4D97-AF65-F5344CB8AC3E}">
        <p14:creationId xmlns:p14="http://schemas.microsoft.com/office/powerpoint/2010/main" val="7924732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току</a:t>
            </a:r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транспорта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2276475"/>
            <a:ext cx="8153400" cy="2971800"/>
          </a:xfrm>
        </p:spPr>
        <p:txBody>
          <a:bodyPr/>
          <a:lstStyle/>
          <a:p>
            <a:pPr marL="609600" indent="-609600" eaLnBrk="1" hangingPunct="1">
              <a:buFontTx/>
              <a:buAutoNum type="arabicPeriod"/>
            </a:pP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Одржање</a:t>
            </a:r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виталних</a:t>
            </a:r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функција</a:t>
            </a:r>
            <a:endParaRPr lang="sr-Latn-CS" dirty="0" smtClean="0">
              <a:latin typeface="Times New Roman" pitchFamily="18" charset="0"/>
              <a:cs typeface="Times New Roman" pitchFamily="18" charset="0"/>
            </a:endParaRPr>
          </a:p>
          <a:p>
            <a:pPr marL="609600" indent="-609600" eaLnBrk="1" hangingPunct="1">
              <a:buFontTx/>
              <a:buAutoNum type="arabicPeriod"/>
            </a:pP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Отклањање</a:t>
            </a:r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компликација</a:t>
            </a:r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аспирација</a:t>
            </a:r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крварење</a:t>
            </a:r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 ...)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Спречити</a:t>
            </a:r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болове</a:t>
            </a:r>
            <a:endParaRPr lang="sr-Latn-CS" dirty="0" smtClean="0">
              <a:latin typeface="Times New Roman" pitchFamily="18" charset="0"/>
              <a:cs typeface="Times New Roman" pitchFamily="18" charset="0"/>
            </a:endParaRPr>
          </a:p>
          <a:p>
            <a:pPr marL="609600" indent="-609600" eaLnBrk="1" hangingPunct="1">
              <a:buFontTx/>
              <a:buAutoNum type="arabicPeriod"/>
            </a:pP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Спречити</a:t>
            </a:r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ново</a:t>
            </a:r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повређивање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50063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Лечење</a:t>
            </a:r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прелома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91" name="Rectangle 6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Ортопедски</a:t>
            </a:r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хирурзи</a:t>
            </a:r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су</a:t>
            </a:r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пре</a:t>
            </a:r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свега</a:t>
            </a:r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усресређени</a:t>
            </a:r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лечење</a:t>
            </a:r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прелома</a:t>
            </a:r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ЛМ</a:t>
            </a:r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апарата</a:t>
            </a:r>
            <a:endParaRPr lang="sr-Latn-CS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Међутим</a:t>
            </a:r>
            <a:r>
              <a:rPr lang="sr-Latn-C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од</a:t>
            </a:r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пресудног</a:t>
            </a:r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значаја</a:t>
            </a:r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размотрити</a:t>
            </a:r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друге</a:t>
            </a:r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факторе</a:t>
            </a:r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који</a:t>
            </a:r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могу</a:t>
            </a:r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да</a:t>
            </a:r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доминантно</a:t>
            </a:r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утичу</a:t>
            </a:r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опоравак</a:t>
            </a:r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пацијента</a:t>
            </a:r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зрастање</a:t>
            </a:r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прелома</a:t>
            </a:r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2901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0" tIns="0" rIns="0" bIns="0" anchor="t"/>
          <a:lstStyle/>
          <a:p>
            <a:pPr eaLnBrk="1" hangingPunct="1"/>
            <a:r>
              <a:rPr lang="en-US" i="1" dirty="0" smtClean="0"/>
              <a:t>Damage control orthopedics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14313" y="1600200"/>
            <a:ext cx="5000625" cy="4757738"/>
          </a:xfrm>
        </p:spPr>
        <p:txBody>
          <a:bodyPr lIns="0" tIns="0" rIns="0" bIns="0"/>
          <a:lstStyle/>
          <a:p>
            <a:pPr>
              <a:spcBef>
                <a:spcPct val="0"/>
              </a:spcBef>
              <a:spcAft>
                <a:spcPct val="20000"/>
              </a:spcAft>
              <a:buNone/>
              <a:tabLst>
                <a:tab pos="1616075" algn="l"/>
              </a:tabLst>
            </a:pPr>
            <a:r>
              <a:rPr lang="sr-Cyrl-RS" sz="1600" dirty="0">
                <a:latin typeface="Times New Roman" pitchFamily="18" charset="0"/>
                <a:cs typeface="Times New Roman" pitchFamily="18" charset="0"/>
              </a:rPr>
              <a:t>Ограничено или привремено збрињавање ортопедске повреде да би се умањила додатна повреда (секундарни удар) код тешко повредјеног, угроженог пацијента (схоцк, коагулопатија, повреда мозга и сл.)</a:t>
            </a:r>
          </a:p>
          <a:p>
            <a:pPr>
              <a:spcBef>
                <a:spcPct val="0"/>
              </a:spcBef>
              <a:spcAft>
                <a:spcPct val="20000"/>
              </a:spcAft>
              <a:buNone/>
              <a:tabLst>
                <a:tab pos="1616075" algn="l"/>
              </a:tabLst>
            </a:pPr>
            <a:endParaRPr lang="sr-Cyrl-RS" sz="1600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  <a:spcAft>
                <a:spcPct val="20000"/>
              </a:spcAft>
              <a:buNone/>
              <a:tabLst>
                <a:tab pos="1616075" algn="l"/>
              </a:tabLst>
            </a:pPr>
            <a:r>
              <a:rPr lang="sr-Cyrl-RS" sz="1600" dirty="0">
                <a:latin typeface="Times New Roman" pitchFamily="18" charset="0"/>
                <a:cs typeface="Times New Roman" pitchFamily="18" charset="0"/>
              </a:rPr>
              <a:t>Фокус деловања је усмерен на:</a:t>
            </a:r>
          </a:p>
          <a:p>
            <a:pPr>
              <a:spcBef>
                <a:spcPct val="0"/>
              </a:spcBef>
              <a:spcAft>
                <a:spcPct val="20000"/>
              </a:spcAft>
              <a:buNone/>
              <a:tabLst>
                <a:tab pos="1616075" algn="l"/>
              </a:tabLst>
            </a:pPr>
            <a:endParaRPr lang="sr-Cyrl-RS" sz="1600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  <a:spcAft>
                <a:spcPct val="20000"/>
              </a:spcAft>
              <a:buNone/>
              <a:tabLst>
                <a:tab pos="1616075" algn="l"/>
              </a:tabLst>
            </a:pPr>
            <a:r>
              <a:rPr lang="sr-Cyrl-RS" sz="1600" dirty="0">
                <a:latin typeface="Times New Roman" pitchFamily="18" charset="0"/>
                <a:cs typeface="Times New Roman" pitchFamily="18" charset="0"/>
              </a:rPr>
              <a:t>контролу крварења, </a:t>
            </a:r>
          </a:p>
          <a:p>
            <a:pPr>
              <a:spcBef>
                <a:spcPct val="0"/>
              </a:spcBef>
              <a:spcAft>
                <a:spcPct val="20000"/>
              </a:spcAft>
              <a:buNone/>
              <a:tabLst>
                <a:tab pos="1616075" algn="l"/>
              </a:tabLst>
            </a:pPr>
            <a:r>
              <a:rPr lang="sr-Cyrl-RS" sz="1600" dirty="0">
                <a:latin typeface="Times New Roman" pitchFamily="18" charset="0"/>
                <a:cs typeface="Times New Roman" pitchFamily="18" charset="0"/>
              </a:rPr>
              <a:t>адекватну обраду повреде меких ткива </a:t>
            </a:r>
          </a:p>
          <a:p>
            <a:pPr>
              <a:spcBef>
                <a:spcPct val="0"/>
              </a:spcBef>
              <a:spcAft>
                <a:spcPct val="20000"/>
              </a:spcAft>
              <a:buNone/>
              <a:tabLst>
                <a:tab pos="1616075" algn="l"/>
              </a:tabLst>
            </a:pPr>
            <a:r>
              <a:rPr lang="sr-Cyrl-RS" sz="1600" dirty="0">
                <a:latin typeface="Times New Roman" pitchFamily="18" charset="0"/>
                <a:cs typeface="Times New Roman" pitchFamily="18" charset="0"/>
              </a:rPr>
              <a:t>		(испирање и дебридемент ране)</a:t>
            </a:r>
          </a:p>
          <a:p>
            <a:pPr>
              <a:spcBef>
                <a:spcPct val="0"/>
              </a:spcBef>
              <a:spcAft>
                <a:spcPct val="20000"/>
              </a:spcAft>
              <a:buNone/>
              <a:tabLst>
                <a:tab pos="1616075" algn="l"/>
              </a:tabLst>
            </a:pPr>
            <a:r>
              <a:rPr lang="sr-Cyrl-RS" sz="1600" dirty="0">
                <a:latin typeface="Times New Roman" pitchFamily="18" charset="0"/>
                <a:cs typeface="Times New Roman" pitchFamily="18" charset="0"/>
              </a:rPr>
              <a:t>постизање привремене стабилизације прелома</a:t>
            </a:r>
          </a:p>
          <a:p>
            <a:pPr>
              <a:spcBef>
                <a:spcPct val="0"/>
              </a:spcBef>
              <a:spcAft>
                <a:spcPct val="20000"/>
              </a:spcAft>
              <a:buNone/>
              <a:tabLst>
                <a:tab pos="1616075" algn="l"/>
              </a:tabLst>
            </a:pPr>
            <a:r>
              <a:rPr lang="sr-Cyrl-RS" sz="1600" dirty="0">
                <a:latin typeface="Times New Roman" pitchFamily="18" charset="0"/>
                <a:cs typeface="Times New Roman" pitchFamily="18" charset="0"/>
              </a:rPr>
              <a:t>		(спољашња фиксација, тракција, удлаге ….)</a:t>
            </a:r>
          </a:p>
          <a:p>
            <a:pPr>
              <a:spcBef>
                <a:spcPct val="0"/>
              </a:spcBef>
              <a:spcAft>
                <a:spcPct val="20000"/>
              </a:spcAft>
              <a:buNone/>
              <a:tabLst>
                <a:tab pos="1616075" algn="l"/>
              </a:tabLst>
            </a:pPr>
            <a:r>
              <a:rPr lang="sr-Cyrl-RS" sz="1600" dirty="0">
                <a:latin typeface="Times New Roman" pitchFamily="18" charset="0"/>
                <a:cs typeface="Times New Roman" pitchFamily="18" charset="0"/>
              </a:rPr>
              <a:t>Репозиција ишчашења</a:t>
            </a:r>
          </a:p>
          <a:p>
            <a:pPr>
              <a:spcBef>
                <a:spcPct val="0"/>
              </a:spcBef>
              <a:spcAft>
                <a:spcPct val="20000"/>
              </a:spcAft>
              <a:buNone/>
              <a:tabLst>
                <a:tab pos="1616075" algn="l"/>
              </a:tabLst>
            </a:pPr>
            <a:r>
              <a:rPr lang="sr-Cyrl-RS" sz="1600" dirty="0">
                <a:latin typeface="Times New Roman" pitchFamily="18" charset="0"/>
                <a:cs typeface="Times New Roman" pitchFamily="18" charset="0"/>
              </a:rPr>
              <a:t>Фасциотомија код развоја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compartment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sy</a:t>
            </a: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6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292725" y="1700213"/>
            <a:ext cx="3317875" cy="2324100"/>
          </a:xfrm>
          <a:noFill/>
        </p:spPr>
      </p:pic>
      <p:pic>
        <p:nvPicPr>
          <p:cNvPr id="23557" name="Picture 6" descr="IMG_051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4022725"/>
            <a:ext cx="3311525" cy="248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441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1125538"/>
            <a:ext cx="6642100" cy="5197475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2514600" y="460230"/>
            <a:ext cx="500856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Damage control orthopedics</a:t>
            </a:r>
          </a:p>
        </p:txBody>
      </p:sp>
    </p:spTree>
    <p:extLst>
      <p:ext uri="{BB962C8B-B14F-4D97-AF65-F5344CB8AC3E}">
        <p14:creationId xmlns:p14="http://schemas.microsoft.com/office/powerpoint/2010/main" val="2401976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Damage control orthopedics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714500"/>
            <a:ext cx="8507412" cy="4048125"/>
          </a:xfrm>
        </p:spPr>
        <p:txBody>
          <a:bodyPr>
            <a:normAutofit/>
          </a:bodyPr>
          <a:lstStyle/>
          <a:p>
            <a:pPr eaLnBrk="1" hangingPunct="1">
              <a:buFontTx/>
              <a:buNone/>
            </a:pPr>
            <a:r>
              <a:rPr lang="sr-Latn-RS" sz="28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sr-Cyrl-CS" sz="2800" b="1" dirty="0" smtClean="0">
                <a:latin typeface="Times New Roman" pitchFamily="18" charset="0"/>
                <a:cs typeface="Times New Roman" pitchFamily="18" charset="0"/>
              </a:rPr>
              <a:t>Дефинитивно</a:t>
            </a:r>
            <a:r>
              <a:rPr lang="sr-Latn-C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 smtClean="0">
                <a:latin typeface="Times New Roman" pitchFamily="18" charset="0"/>
                <a:cs typeface="Times New Roman" pitchFamily="18" charset="0"/>
              </a:rPr>
              <a:t>збрињавање</a:t>
            </a:r>
            <a:r>
              <a:rPr lang="sr-Latn-C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 smtClean="0">
                <a:latin typeface="Times New Roman" pitchFamily="18" charset="0"/>
                <a:cs typeface="Times New Roman" pitchFamily="18" charset="0"/>
              </a:rPr>
              <a:t>прелома</a:t>
            </a:r>
            <a:r>
              <a:rPr lang="sr-Latn-C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 smtClean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sr-Latn-C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 smtClean="0">
                <a:latin typeface="Times New Roman" pitchFamily="18" charset="0"/>
                <a:cs typeface="Times New Roman" pitchFamily="18" charset="0"/>
              </a:rPr>
              <a:t>одлаже</a:t>
            </a:r>
            <a:r>
              <a:rPr lang="sr-Latn-C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док</a:t>
            </a:r>
            <a:r>
              <a:rPr lang="sr-Latn-C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sr-Latn-CS" sz="2800" dirty="0" smtClean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eaLnBrk="1" hangingPunct="1">
              <a:buFontTx/>
              <a:buNone/>
            </a:pPr>
            <a:endParaRPr lang="sr-Latn-CS" sz="28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опште</a:t>
            </a:r>
            <a:r>
              <a:rPr lang="sr-Latn-C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стање</a:t>
            </a:r>
            <a:r>
              <a:rPr lang="sr-Latn-C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пацијента</a:t>
            </a:r>
            <a:r>
              <a:rPr lang="sr-Latn-C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не</a:t>
            </a:r>
            <a:r>
              <a:rPr lang="sr-Latn-C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стабилизује</a:t>
            </a:r>
            <a:r>
              <a:rPr lang="sr-Latn-CS" sz="28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eaLnBrk="1" hangingPunct="1"/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меко</a:t>
            </a:r>
            <a:r>
              <a:rPr lang="sr-Latn-CS" sz="28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ткивне</a:t>
            </a:r>
            <a:r>
              <a:rPr lang="sr-Latn-C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повреде</a:t>
            </a:r>
            <a:r>
              <a:rPr lang="sr-Latn-C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не</a:t>
            </a:r>
            <a:r>
              <a:rPr lang="sr-Latn-C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залече</a:t>
            </a:r>
            <a:r>
              <a:rPr lang="sr-Latn-C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Latn-CS" sz="28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hangingPunct="1"/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буду</a:t>
            </a:r>
            <a:r>
              <a:rPr lang="sr-Latn-C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доступни</a:t>
            </a:r>
            <a:r>
              <a:rPr lang="sr-Latn-C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оптимални</a:t>
            </a:r>
            <a:r>
              <a:rPr lang="sr-Latn-C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ресурси</a:t>
            </a:r>
            <a:r>
              <a:rPr lang="sr-Latn-C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sr-Latn-C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наставак</a:t>
            </a:r>
            <a:r>
              <a:rPr lang="sr-Latn-C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лечења</a:t>
            </a:r>
            <a:r>
              <a:rPr lang="sr-Latn-CS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441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Damage control orthopedics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Постоје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ситуације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којима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потребан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ургентан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третман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sr-Latn-CS" sz="24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spcAft>
                <a:spcPct val="40000"/>
              </a:spcAft>
            </a:pP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пацијенти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који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су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хемодинамски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нестабилни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имају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повреду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карличног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прстена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pPr eaLnBrk="1" hangingPunct="1">
              <a:lnSpc>
                <a:spcPct val="90000"/>
              </a:lnSpc>
              <a:spcAft>
                <a:spcPct val="40000"/>
              </a:spcAft>
            </a:pP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пацијенти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код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којих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развија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compartment </a:t>
            </a:r>
            <a:r>
              <a:rPr lang="en-US" sz="2400" i="1" dirty="0" err="1" smtClean="0">
                <a:latin typeface="Times New Roman" pitchFamily="18" charset="0"/>
                <a:cs typeface="Times New Roman" pitchFamily="18" charset="0"/>
              </a:rPr>
              <a:t>sy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pPr eaLnBrk="1" hangingPunct="1">
              <a:lnSpc>
                <a:spcPct val="90000"/>
              </a:lnSpc>
              <a:spcAft>
                <a:spcPct val="40000"/>
              </a:spcAft>
            </a:pP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пацијенти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нерепонираним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ишчашењима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удруженом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неуроваскуларном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повредом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sr-Latn-CS" sz="24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r-Cyrl-CS" sz="2000" dirty="0" smtClean="0">
                <a:latin typeface="Times New Roman" pitchFamily="18" charset="0"/>
                <a:cs typeface="Times New Roman" pitchFamily="18" charset="0"/>
              </a:rPr>
              <a:t>Код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000" dirty="0" smtClean="0">
                <a:latin typeface="Times New Roman" pitchFamily="18" charset="0"/>
                <a:cs typeface="Times New Roman" pitchFamily="18" charset="0"/>
              </a:rPr>
              <a:t>ових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000" dirty="0" smtClean="0">
                <a:latin typeface="Times New Roman" pitchFamily="18" charset="0"/>
                <a:cs typeface="Times New Roman" pitchFamily="18" charset="0"/>
              </a:rPr>
              <a:t>повреда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000" dirty="0" smtClean="0">
                <a:latin typeface="Times New Roman" pitchFamily="18" charset="0"/>
                <a:cs typeface="Times New Roman" pitchFamily="18" charset="0"/>
              </a:rPr>
              <a:t>нема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000" dirty="0" smtClean="0">
                <a:latin typeface="Times New Roman" pitchFamily="18" charset="0"/>
                <a:cs typeface="Times New Roman" pitchFamily="18" charset="0"/>
              </a:rPr>
              <a:t>времена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000" dirty="0" smtClean="0"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000" dirty="0" smtClean="0">
                <a:latin typeface="Times New Roman" pitchFamily="18" charset="0"/>
                <a:cs typeface="Times New Roman" pitchFamily="18" charset="0"/>
              </a:rPr>
              <a:t>безбедни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000" dirty="0" smtClean="0">
                <a:latin typeface="Times New Roman" pitchFamily="18" charset="0"/>
                <a:cs typeface="Times New Roman" pitchFamily="18" charset="0"/>
              </a:rPr>
              <a:t>транспорт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000" dirty="0" smtClean="0">
                <a:latin typeface="Times New Roman" pitchFamily="18" charset="0"/>
                <a:cs typeface="Times New Roman" pitchFamily="18" charset="0"/>
              </a:rPr>
              <a:t>пацијента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000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000" dirty="0" smtClean="0">
                <a:latin typeface="Times New Roman" pitchFamily="18" charset="0"/>
                <a:cs typeface="Times New Roman" pitchFamily="18" charset="0"/>
              </a:rPr>
              <a:t>специјализованих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000" dirty="0" smtClean="0">
                <a:latin typeface="Times New Roman" pitchFamily="18" charset="0"/>
                <a:cs typeface="Times New Roman" pitchFamily="18" charset="0"/>
              </a:rPr>
              <a:t>центара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000" dirty="0" smtClean="0">
                <a:latin typeface="Times New Roman" pitchFamily="18" charset="0"/>
                <a:cs typeface="Times New Roman" pitchFamily="18" charset="0"/>
              </a:rPr>
              <a:t>већ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000" dirty="0" smtClean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000" dirty="0" smtClean="0">
                <a:latin typeface="Times New Roman" pitchFamily="18" charset="0"/>
                <a:cs typeface="Times New Roman" pitchFamily="18" charset="0"/>
              </a:rPr>
              <a:t>потребан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000" dirty="0" smtClean="0">
                <a:latin typeface="Times New Roman" pitchFamily="18" charset="0"/>
                <a:cs typeface="Times New Roman" pitchFamily="18" charset="0"/>
              </a:rPr>
              <a:t>ургентан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000" dirty="0" smtClean="0">
                <a:latin typeface="Times New Roman" pitchFamily="18" charset="0"/>
                <a:cs typeface="Times New Roman" pitchFamily="18" charset="0"/>
              </a:rPr>
              <a:t>третман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000" dirty="0" smtClean="0">
                <a:latin typeface="Times New Roman" pitchFamily="18" charset="0"/>
                <a:cs typeface="Times New Roman" pitchFamily="18" charset="0"/>
              </a:rPr>
              <a:t>наведених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000" dirty="0" smtClean="0">
                <a:latin typeface="Times New Roman" pitchFamily="18" charset="0"/>
                <a:cs typeface="Times New Roman" pitchFamily="18" charset="0"/>
              </a:rPr>
              <a:t>повреда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4582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Оптимално</a:t>
            </a:r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збрињавање</a:t>
            </a:r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прелома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>
              <a:buFontTx/>
              <a:buNone/>
            </a:pP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Циљеви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eaLnBrk="1" hangingPunct="1">
              <a:spcAft>
                <a:spcPct val="25000"/>
              </a:spcAft>
            </a:pP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да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обезбеди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контролу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крварења</a:t>
            </a:r>
            <a:endParaRPr lang="sr-Latn-CS" sz="24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Aft>
                <a:spcPct val="25000"/>
              </a:spcAft>
            </a:pP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да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смањи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ризик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од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новог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оштећења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меких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ткива</a:t>
            </a:r>
            <a:endParaRPr lang="sr-Latn-CS" sz="24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Aft>
                <a:spcPct val="25000"/>
              </a:spcAft>
            </a:pP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да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избегне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активација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системског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имфламаторног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одговора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СИРС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eaLnBrk="1" hangingPunct="1">
              <a:spcAft>
                <a:spcPct val="25000"/>
              </a:spcAft>
            </a:pP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да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олакша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терапију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негу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пацијента</a:t>
            </a:r>
            <a:endParaRPr lang="sr-Latn-CS" sz="24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Aft>
                <a:spcPct val="25000"/>
              </a:spcAft>
            </a:pP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да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отклони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девитализовано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ткиво</a:t>
            </a:r>
            <a:endParaRPr lang="sr-Latn-CS" sz="24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Aft>
                <a:spcPct val="25000"/>
              </a:spcAft>
            </a:pP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да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превенира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исхемија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ткива</a:t>
            </a:r>
            <a:endParaRPr lang="sr-Latn-CS" sz="24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Aft>
                <a:spcPct val="25000"/>
              </a:spcAft>
            </a:pP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да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пацијенту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смањи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отклони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бол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5374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Дефинитивни</a:t>
            </a:r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третман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5" name="Picture 7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9750" y="1557338"/>
            <a:ext cx="3602038" cy="4525962"/>
          </a:xfrm>
          <a:noFill/>
        </p:spPr>
      </p:pic>
      <p:pic>
        <p:nvPicPr>
          <p:cNvPr id="28676" name="Picture 8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32363" y="1484313"/>
            <a:ext cx="3679825" cy="4525962"/>
          </a:xfrm>
          <a:noFill/>
        </p:spPr>
      </p:pic>
    </p:spTree>
    <p:extLst>
      <p:ext uri="{BB962C8B-B14F-4D97-AF65-F5344CB8AC3E}">
        <p14:creationId xmlns:p14="http://schemas.microsoft.com/office/powerpoint/2010/main" val="1536926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24000" y="2209800"/>
            <a:ext cx="5762625" cy="3581400"/>
          </a:xfrm>
          <a:noFill/>
          <a:ln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3795" name="Rectangle 3"/>
          <p:cNvSpPr>
            <a:spLocks noGrp="1" noChangeArrowheads="1"/>
          </p:cNvSpPr>
          <p:nvPr>
            <p:ph type="title"/>
          </p:nvPr>
        </p:nvSpPr>
        <p:spPr>
          <a:xfrm>
            <a:off x="533400" y="838200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РТГ</a:t>
            </a:r>
            <a:r>
              <a:rPr lang="sr-Latn-C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фрактуре</a:t>
            </a:r>
            <a:r>
              <a:rPr lang="sr-Latn-C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карлице</a:t>
            </a:r>
            <a:r>
              <a:rPr lang="sr-Latn-C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типа</a:t>
            </a:r>
            <a:r>
              <a:rPr lang="sr-Latn-CS" sz="2800" dirty="0" smtClean="0">
                <a:latin typeface="Times New Roman" pitchFamily="18" charset="0"/>
                <a:cs typeface="Times New Roman" pitchFamily="18" charset="0"/>
              </a:rPr>
              <a:t> "</a:t>
            </a: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отворене</a:t>
            </a:r>
            <a:r>
              <a:rPr lang="sr-Latn-C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књиге</a:t>
            </a:r>
            <a:r>
              <a:rPr lang="sr-Latn-CS" sz="2800" dirty="0" smtClean="0">
                <a:latin typeface="Times New Roman" pitchFamily="18" charset="0"/>
                <a:cs typeface="Times New Roman" pitchFamily="18" charset="0"/>
              </a:rPr>
              <a:t>"</a:t>
            </a:r>
            <a:br>
              <a:rPr lang="sr-Latn-CS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sr-Cyrl-CS" sz="2000" dirty="0" smtClean="0">
                <a:latin typeface="Times New Roman" pitchFamily="18" charset="0"/>
                <a:cs typeface="Times New Roman" pitchFamily="18" charset="0"/>
              </a:rPr>
              <a:t>Запажа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000" dirty="0" smtClean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000" dirty="0" smtClean="0">
                <a:latin typeface="Times New Roman" pitchFamily="18" charset="0"/>
                <a:cs typeface="Times New Roman" pitchFamily="18" charset="0"/>
              </a:rPr>
              <a:t>проширење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000" dirty="0" smtClean="0">
                <a:latin typeface="Times New Roman" pitchFamily="18" charset="0"/>
                <a:cs typeface="Times New Roman" pitchFamily="18" charset="0"/>
              </a:rPr>
              <a:t>симфизе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0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000" dirty="0" smtClean="0">
                <a:latin typeface="Times New Roman" pitchFamily="18" charset="0"/>
                <a:cs typeface="Times New Roman" pitchFamily="18" charset="0"/>
              </a:rPr>
              <a:t>дисрупција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000" dirty="0" smtClean="0">
                <a:latin typeface="Times New Roman" pitchFamily="18" charset="0"/>
                <a:cs typeface="Times New Roman" pitchFamily="18" charset="0"/>
              </a:rPr>
              <a:t>десног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000" dirty="0" smtClean="0">
                <a:latin typeface="Times New Roman" pitchFamily="18" charset="0"/>
                <a:cs typeface="Times New Roman" pitchFamily="18" charset="0"/>
              </a:rPr>
              <a:t>сакроилијачног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000" dirty="0" smtClean="0">
                <a:latin typeface="Times New Roman" pitchFamily="18" charset="0"/>
                <a:cs typeface="Times New Roman" pitchFamily="18" charset="0"/>
              </a:rPr>
              <a:t>зглоба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000" dirty="0" smtClean="0">
                <a:latin typeface="Times New Roman" pitchFamily="18" charset="0"/>
                <a:cs typeface="Times New Roman" pitchFamily="18" charset="0"/>
              </a:rPr>
              <a:t>чине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000" dirty="0" smtClean="0">
                <a:latin typeface="Times New Roman" pitchFamily="18" charset="0"/>
                <a:cs typeface="Times New Roman" pitchFamily="18" charset="0"/>
              </a:rPr>
              <a:t>фрактуру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000" dirty="0" smtClean="0"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000" dirty="0" smtClean="0">
                <a:latin typeface="Times New Roman" pitchFamily="18" charset="0"/>
                <a:cs typeface="Times New Roman" pitchFamily="18" charset="0"/>
              </a:rPr>
              <a:t>верикалном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0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000" dirty="0" smtClean="0">
                <a:latin typeface="Times New Roman" pitchFamily="18" charset="0"/>
                <a:cs typeface="Times New Roman" pitchFamily="18" charset="0"/>
              </a:rPr>
              <a:t>ротационом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000" dirty="0" smtClean="0">
                <a:latin typeface="Times New Roman" pitchFamily="18" charset="0"/>
                <a:cs typeface="Times New Roman" pitchFamily="18" charset="0"/>
              </a:rPr>
              <a:t>нестабилношћу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).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5805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/>
          </p:nvPr>
        </p:nvSpPr>
        <p:spPr>
          <a:xfrm>
            <a:off x="468313" y="908050"/>
            <a:ext cx="8229600" cy="54102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Ако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ради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саобраћајној</a:t>
            </a:r>
            <a:r>
              <a:rPr lang="sr-Latn-C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несрећи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веома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су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важни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подаци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1" eaLnBrk="1" hangingPunct="1"/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статусу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повређеног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пре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повреде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возач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сувозач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путник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пешак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…), 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1" eaLnBrk="1" hangingPunct="1"/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типу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возила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које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су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учествовала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удесу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мотоцикл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бицикл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путнички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аутомобиле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камион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…), </a:t>
            </a:r>
            <a:endParaRPr lang="fr-FR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1" eaLnBrk="1" hangingPunct="1"/>
            <a:r>
              <a:rPr lang="fr-FR" sz="2000" dirty="0" err="1" smtClean="0">
                <a:latin typeface="Times New Roman" pitchFamily="18" charset="0"/>
                <a:cs typeface="Times New Roman" pitchFamily="18" charset="0"/>
              </a:rPr>
              <a:t>типу</a:t>
            </a:r>
            <a:r>
              <a:rPr lang="fr-FR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 smtClean="0">
                <a:latin typeface="Times New Roman" pitchFamily="18" charset="0"/>
                <a:cs typeface="Times New Roman" pitchFamily="18" charset="0"/>
              </a:rPr>
              <a:t>удара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fr-FR" sz="2000" dirty="0" err="1" smtClean="0">
                <a:latin typeface="Times New Roman" pitchFamily="18" charset="0"/>
                <a:cs typeface="Times New Roman" pitchFamily="18" charset="0"/>
              </a:rPr>
              <a:t>превртање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fr-FR" sz="2000" dirty="0" err="1" smtClean="0">
                <a:latin typeface="Times New Roman" pitchFamily="18" charset="0"/>
                <a:cs typeface="Times New Roman" pitchFamily="18" charset="0"/>
              </a:rPr>
              <a:t>чеони</a:t>
            </a:r>
            <a:r>
              <a:rPr lang="fr-FR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 smtClean="0">
                <a:latin typeface="Times New Roman" pitchFamily="18" charset="0"/>
                <a:cs typeface="Times New Roman" pitchFamily="18" charset="0"/>
              </a:rPr>
              <a:t>судар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fr-FR" sz="2000" dirty="0" err="1" smtClean="0">
                <a:latin typeface="Times New Roman" pitchFamily="18" charset="0"/>
                <a:cs typeface="Times New Roman" pitchFamily="18" charset="0"/>
              </a:rPr>
              <a:t>бочни</a:t>
            </a:r>
            <a:r>
              <a:rPr lang="fr-FR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 smtClean="0">
                <a:latin typeface="Times New Roman" pitchFamily="18" charset="0"/>
                <a:cs typeface="Times New Roman" pitchFamily="18" charset="0"/>
              </a:rPr>
              <a:t>судар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…), </a:t>
            </a:r>
            <a:endParaRPr lang="fr-FR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1" eaLnBrk="1" hangingPunct="1"/>
            <a:r>
              <a:rPr lang="fr-FR" sz="2000" dirty="0" err="1" smtClean="0">
                <a:latin typeface="Times New Roman" pitchFamily="18" charset="0"/>
                <a:cs typeface="Times New Roman" pitchFamily="18" charset="0"/>
              </a:rPr>
              <a:t>примењеним</a:t>
            </a:r>
            <a:r>
              <a:rPr lang="fr-FR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 smtClean="0">
                <a:latin typeface="Times New Roman" pitchFamily="18" charset="0"/>
                <a:cs typeface="Times New Roman" pitchFamily="18" charset="0"/>
              </a:rPr>
              <a:t>мерама</a:t>
            </a:r>
            <a:r>
              <a:rPr lang="fr-FR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 smtClean="0">
                <a:latin typeface="Times New Roman" pitchFamily="18" charset="0"/>
                <a:cs typeface="Times New Roman" pitchFamily="18" charset="0"/>
              </a:rPr>
              <a:t>заштите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fr-FR" sz="2000" dirty="0" err="1" smtClean="0">
                <a:latin typeface="Times New Roman" pitchFamily="18" charset="0"/>
                <a:cs typeface="Times New Roman" pitchFamily="18" charset="0"/>
              </a:rPr>
              <a:t>кацига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fr-FR" sz="2000" dirty="0" err="1" smtClean="0">
                <a:latin typeface="Times New Roman" pitchFamily="18" charset="0"/>
                <a:cs typeface="Times New Roman" pitchFamily="18" charset="0"/>
              </a:rPr>
              <a:t>штитници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fr-FR" sz="2000" dirty="0" err="1" smtClean="0">
                <a:latin typeface="Times New Roman" pitchFamily="18" charset="0"/>
                <a:cs typeface="Times New Roman" pitchFamily="18" charset="0"/>
              </a:rPr>
              <a:t>појас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fr-FR" sz="2000" dirty="0" err="1" smtClean="0">
                <a:latin typeface="Times New Roman" pitchFamily="18" charset="0"/>
                <a:cs typeface="Times New Roman" pitchFamily="18" charset="0"/>
              </a:rPr>
              <a:t>ваздушни</a:t>
            </a:r>
            <a:r>
              <a:rPr lang="fr-FR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 smtClean="0">
                <a:latin typeface="Times New Roman" pitchFamily="18" charset="0"/>
                <a:cs typeface="Times New Roman" pitchFamily="18" charset="0"/>
              </a:rPr>
              <a:t>јастуци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…)</a:t>
            </a:r>
            <a:endParaRPr lang="fr-FR" sz="20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Tx/>
              <a:buNone/>
            </a:pPr>
            <a:r>
              <a:rPr lang="fr-FR" sz="2400" dirty="0" err="1" smtClean="0">
                <a:latin typeface="Times New Roman" pitchFamily="18" charset="0"/>
                <a:cs typeface="Times New Roman" pitchFamily="18" charset="0"/>
              </a:rPr>
              <a:t>Ако</a:t>
            </a:r>
            <a:r>
              <a:rPr lang="fr-F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400" dirty="0" err="1" smtClean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fr-F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400" dirty="0" err="1" smtClean="0">
                <a:latin typeface="Times New Roman" pitchFamily="18" charset="0"/>
                <a:cs typeface="Times New Roman" pitchFamily="18" charset="0"/>
              </a:rPr>
              <a:t>ради</a:t>
            </a:r>
            <a:r>
              <a:rPr lang="fr-FR" sz="2400" dirty="0" smtClean="0">
                <a:latin typeface="Times New Roman" pitchFamily="18" charset="0"/>
                <a:cs typeface="Times New Roman" pitchFamily="18" charset="0"/>
              </a:rPr>
              <a:t> о </a:t>
            </a:r>
            <a:r>
              <a:rPr lang="fr-FR" sz="2400" b="1" dirty="0" err="1" smtClean="0">
                <a:latin typeface="Times New Roman" pitchFamily="18" charset="0"/>
                <a:cs typeface="Times New Roman" pitchFamily="18" charset="0"/>
              </a:rPr>
              <a:t>повреди</a:t>
            </a:r>
            <a:r>
              <a:rPr lang="fr-FR" sz="2400" b="1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fr-FR" sz="2400" b="1" dirty="0" err="1" smtClean="0">
                <a:latin typeface="Times New Roman" pitchFamily="18" charset="0"/>
                <a:cs typeface="Times New Roman" pitchFamily="18" charset="0"/>
              </a:rPr>
              <a:t>пољопривреди</a:t>
            </a:r>
            <a:r>
              <a:rPr lang="fr-FR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400" b="1" dirty="0" err="1" smtClean="0"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fr-FR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400" b="1" dirty="0" err="1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fr-FR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400" b="1" dirty="0" err="1" smtClean="0">
                <a:latin typeface="Times New Roman" pitchFamily="18" charset="0"/>
                <a:cs typeface="Times New Roman" pitchFamily="18" charset="0"/>
              </a:rPr>
              <a:t>раду</a:t>
            </a:r>
            <a:r>
              <a:rPr lang="fr-F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400" dirty="0" err="1" smtClean="0">
                <a:latin typeface="Times New Roman" pitchFamily="18" charset="0"/>
                <a:cs typeface="Times New Roman" pitchFamily="18" charset="0"/>
              </a:rPr>
              <a:t>веома</a:t>
            </a:r>
            <a:r>
              <a:rPr lang="fr-F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400" dirty="0" err="1" smtClean="0">
                <a:latin typeface="Times New Roman" pitchFamily="18" charset="0"/>
                <a:cs typeface="Times New Roman" pitchFamily="18" charset="0"/>
              </a:rPr>
              <a:t>важни</a:t>
            </a:r>
            <a:r>
              <a:rPr lang="fr-F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400" dirty="0" err="1" smtClean="0">
                <a:latin typeface="Times New Roman" pitchFamily="18" charset="0"/>
                <a:cs typeface="Times New Roman" pitchFamily="18" charset="0"/>
              </a:rPr>
              <a:t>су</a:t>
            </a:r>
            <a:r>
              <a:rPr lang="fr-F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400" dirty="0" err="1" smtClean="0">
                <a:latin typeface="Times New Roman" pitchFamily="18" charset="0"/>
                <a:cs typeface="Times New Roman" pitchFamily="18" charset="0"/>
              </a:rPr>
              <a:t>подаци</a:t>
            </a:r>
            <a:r>
              <a:rPr lang="fr-FR" sz="2400" dirty="0" smtClean="0">
                <a:latin typeface="Times New Roman" pitchFamily="18" charset="0"/>
                <a:cs typeface="Times New Roman" pitchFamily="18" charset="0"/>
              </a:rPr>
              <a:t> о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fr-FR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1" eaLnBrk="1" hangingPunct="1"/>
            <a:r>
              <a:rPr lang="fr-FR" sz="2000" dirty="0" err="1" smtClean="0">
                <a:latin typeface="Times New Roman" pitchFamily="18" charset="0"/>
                <a:cs typeface="Times New Roman" pitchFamily="18" charset="0"/>
              </a:rPr>
              <a:t>врсти</a:t>
            </a:r>
            <a:r>
              <a:rPr lang="fr-FR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 smtClean="0">
                <a:latin typeface="Times New Roman" pitchFamily="18" charset="0"/>
                <a:cs typeface="Times New Roman" pitchFamily="18" charset="0"/>
              </a:rPr>
              <a:t>алатке</a:t>
            </a:r>
            <a:r>
              <a:rPr lang="fr-FR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 smtClean="0">
                <a:latin typeface="Times New Roman" pitchFamily="18" charset="0"/>
                <a:cs typeface="Times New Roman" pitchFamily="18" charset="0"/>
              </a:rPr>
              <a:t>која</a:t>
            </a:r>
            <a:r>
              <a:rPr lang="fr-FR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 smtClean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fr-FR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 smtClean="0">
                <a:latin typeface="Times New Roman" pitchFamily="18" charset="0"/>
                <a:cs typeface="Times New Roman" pitchFamily="18" charset="0"/>
              </a:rPr>
              <a:t>довела</a:t>
            </a:r>
            <a:r>
              <a:rPr lang="fr-FR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fr-FR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 smtClean="0">
                <a:latin typeface="Times New Roman" pitchFamily="18" charset="0"/>
                <a:cs typeface="Times New Roman" pitchFamily="18" charset="0"/>
              </a:rPr>
              <a:t>повреде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fr-FR" sz="2000" dirty="0" err="1" smtClean="0">
                <a:latin typeface="Times New Roman" pitchFamily="18" charset="0"/>
                <a:cs typeface="Times New Roman" pitchFamily="18" charset="0"/>
              </a:rPr>
              <a:t>преса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fr-FR" sz="2000" dirty="0" err="1" smtClean="0">
                <a:latin typeface="Times New Roman" pitchFamily="18" charset="0"/>
                <a:cs typeface="Times New Roman" pitchFamily="18" charset="0"/>
              </a:rPr>
              <a:t>косачица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fr-FR" sz="2000" dirty="0" err="1" smtClean="0">
                <a:latin typeface="Times New Roman" pitchFamily="18" charset="0"/>
                <a:cs typeface="Times New Roman" pitchFamily="18" charset="0"/>
              </a:rPr>
              <a:t>секач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…) </a:t>
            </a:r>
            <a:endParaRPr lang="fr-FR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1" eaLnBrk="1" hangingPunct="1"/>
            <a:r>
              <a:rPr lang="fr-FR" sz="2000" dirty="0" err="1" smtClean="0">
                <a:latin typeface="Times New Roman" pitchFamily="18" charset="0"/>
                <a:cs typeface="Times New Roman" pitchFamily="18" charset="0"/>
              </a:rPr>
              <a:t>степену</a:t>
            </a:r>
            <a:r>
              <a:rPr lang="fr-FR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 smtClean="0">
                <a:latin typeface="Times New Roman" pitchFamily="18" charset="0"/>
                <a:cs typeface="Times New Roman" pitchFamily="18" charset="0"/>
              </a:rPr>
              <a:t>контаминације</a:t>
            </a:r>
            <a:r>
              <a:rPr lang="fr-FR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 smtClean="0">
                <a:latin typeface="Times New Roman" pitchFamily="18" charset="0"/>
                <a:cs typeface="Times New Roman" pitchFamily="18" charset="0"/>
              </a:rPr>
              <a:t>ране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fr-FR" sz="2000" dirty="0" err="1" smtClean="0">
                <a:latin typeface="Times New Roman" pitchFamily="18" charset="0"/>
                <a:cs typeface="Times New Roman" pitchFamily="18" charset="0"/>
              </a:rPr>
              <a:t>рад</a:t>
            </a:r>
            <a:r>
              <a:rPr lang="fr-FR" sz="2000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fr-FR" sz="2000" dirty="0" err="1" smtClean="0">
                <a:latin typeface="Times New Roman" pitchFamily="18" charset="0"/>
                <a:cs typeface="Times New Roman" pitchFamily="18" charset="0"/>
              </a:rPr>
              <a:t>штали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fr-FR" sz="2000" dirty="0" err="1" smtClean="0">
                <a:latin typeface="Times New Roman" pitchFamily="18" charset="0"/>
                <a:cs typeface="Times New Roman" pitchFamily="18" charset="0"/>
              </a:rPr>
              <a:t>рад</a:t>
            </a:r>
            <a:r>
              <a:rPr lang="fr-FR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 smtClean="0"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fr-FR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 smtClean="0">
                <a:latin typeface="Times New Roman" pitchFamily="18" charset="0"/>
                <a:cs typeface="Times New Roman" pitchFamily="18" charset="0"/>
              </a:rPr>
              <a:t>отпадним</a:t>
            </a:r>
            <a:r>
              <a:rPr lang="fr-FR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 smtClean="0">
                <a:latin typeface="Times New Roman" pitchFamily="18" charset="0"/>
                <a:cs typeface="Times New Roman" pitchFamily="18" charset="0"/>
              </a:rPr>
              <a:t>материјалима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fr-FR" sz="2000" dirty="0" err="1" smtClean="0">
                <a:latin typeface="Times New Roman" pitchFamily="18" charset="0"/>
                <a:cs typeface="Times New Roman" pitchFamily="18" charset="0"/>
              </a:rPr>
              <a:t>рад</a:t>
            </a:r>
            <a:r>
              <a:rPr lang="fr-FR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 smtClean="0"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fr-FR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 smtClean="0">
                <a:latin typeface="Times New Roman" pitchFamily="18" charset="0"/>
                <a:cs typeface="Times New Roman" pitchFamily="18" charset="0"/>
              </a:rPr>
              <a:t>токсичним</a:t>
            </a:r>
            <a:r>
              <a:rPr lang="fr-FR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 smtClean="0">
                <a:latin typeface="Times New Roman" pitchFamily="18" charset="0"/>
                <a:cs typeface="Times New Roman" pitchFamily="18" charset="0"/>
              </a:rPr>
              <a:t>супстанцама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…)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851721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457200"/>
            <a:ext cx="8229600" cy="685800"/>
          </a:xfrm>
        </p:spPr>
        <p:txBody>
          <a:bodyPr>
            <a:normAutofit fontScale="90000"/>
          </a:bodyPr>
          <a:lstStyle/>
          <a:p>
            <a:r>
              <a:rPr lang="sr-Cyrl-RS" dirty="0">
                <a:latin typeface="Times New Roman" pitchFamily="18" charset="0"/>
                <a:cs typeface="Times New Roman" pitchFamily="18" charset="0"/>
              </a:rPr>
              <a:t>Третман повреда карлице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28688" y="1785938"/>
            <a:ext cx="7543800" cy="4271962"/>
          </a:xfrm>
        </p:spPr>
        <p:txBody>
          <a:bodyPr/>
          <a:lstStyle/>
          <a:p>
            <a:pPr algn="l"/>
            <a:r>
              <a:rPr lang="en-US" altLang="ja-JP" sz="2800" dirty="0" smtClean="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I</a:t>
            </a:r>
            <a:r>
              <a:rPr lang="it-IT" altLang="ja-JP" sz="2800" dirty="0" smtClean="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 -</a:t>
            </a:r>
            <a:r>
              <a:rPr lang="sr-Cyrl-RS" altLang="ja-JP" sz="2800" dirty="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код хемодинамски нестабилних пацијената - надокнада циркулишућег волумена и стабилизација пацијента, </a:t>
            </a:r>
          </a:p>
          <a:p>
            <a:pPr algn="l"/>
            <a:endParaRPr lang="sr-Cyrl-RS" altLang="ja-JP" sz="2800" dirty="0">
              <a:solidFill>
                <a:schemeClr val="tx1"/>
              </a:solidFill>
              <a:latin typeface="Times New Roman" pitchFamily="18" charset="0"/>
              <a:ea typeface="MS PGothic" pitchFamily="34" charset="-128"/>
              <a:cs typeface="Times New Roman" pitchFamily="18" charset="0"/>
            </a:endParaRPr>
          </a:p>
          <a:p>
            <a:pPr algn="l"/>
            <a:r>
              <a:rPr lang="sr-Latn-RS" altLang="ja-JP" sz="2800" dirty="0" smtClean="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II</a:t>
            </a:r>
            <a:r>
              <a:rPr lang="sr-Cyrl-RS" altLang="ja-JP" sz="2800" dirty="0" smtClean="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- </a:t>
            </a:r>
            <a:r>
              <a:rPr lang="sr-Cyrl-RS" altLang="ja-JP" sz="2800" dirty="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хируршко збрињавање удружених абдоминалних или торакалних повреда, </a:t>
            </a:r>
          </a:p>
          <a:p>
            <a:pPr algn="l"/>
            <a:endParaRPr lang="sr-Cyrl-RS" altLang="ja-JP" sz="2800" dirty="0">
              <a:solidFill>
                <a:schemeClr val="tx1"/>
              </a:solidFill>
              <a:latin typeface="Times New Roman" pitchFamily="18" charset="0"/>
              <a:ea typeface="MS PGothic" pitchFamily="34" charset="-128"/>
              <a:cs typeface="Times New Roman" pitchFamily="18" charset="0"/>
            </a:endParaRPr>
          </a:p>
          <a:p>
            <a:pPr algn="l"/>
            <a:r>
              <a:rPr lang="sr-Latn-RS" altLang="ja-JP" sz="2800" dirty="0" smtClean="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III</a:t>
            </a:r>
            <a:r>
              <a:rPr lang="sr-Cyrl-RS" altLang="ja-JP" sz="2800" dirty="0" smtClean="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 </a:t>
            </a:r>
            <a:r>
              <a:rPr lang="sr-Cyrl-RS" altLang="ja-JP" sz="2800" dirty="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- третман прелома карличних костију.</a:t>
            </a:r>
            <a:endParaRPr lang="en-US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2267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sz="quarter" idx="2"/>
          </p:nvPr>
        </p:nvSpPr>
        <p:spPr>
          <a:xfrm>
            <a:off x="5029200" y="4873625"/>
            <a:ext cx="3429000" cy="836613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sr-Cyrl-CS" sz="2000" u="sng" dirty="0" smtClean="0">
                <a:latin typeface="Times New Roman" pitchFamily="18" charset="0"/>
                <a:cs typeface="Times New Roman" pitchFamily="18" charset="0"/>
              </a:rPr>
              <a:t>Максимална</a:t>
            </a:r>
            <a:r>
              <a:rPr lang="sr-Latn-CS" sz="20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000" u="sng" dirty="0" smtClean="0">
                <a:latin typeface="Times New Roman" pitchFamily="18" charset="0"/>
                <a:cs typeface="Times New Roman" pitchFamily="18" charset="0"/>
              </a:rPr>
              <a:t>компресија</a:t>
            </a:r>
            <a:r>
              <a:rPr lang="sr-Latn-CS" sz="20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000" u="sng" dirty="0" smtClean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sr-Latn-CS" sz="20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000" u="sng" dirty="0" smtClean="0">
                <a:latin typeface="Times New Roman" pitchFamily="18" charset="0"/>
                <a:cs typeface="Times New Roman" pitchFamily="18" charset="0"/>
              </a:rPr>
              <a:t>изнад</a:t>
            </a:r>
            <a:r>
              <a:rPr lang="sr-Latn-CS" sz="20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000" u="sng" dirty="0" smtClean="0">
                <a:latin typeface="Times New Roman" pitchFamily="18" charset="0"/>
                <a:cs typeface="Times New Roman" pitchFamily="18" charset="0"/>
              </a:rPr>
              <a:t>великог</a:t>
            </a:r>
            <a:r>
              <a:rPr lang="sr-Latn-CS" sz="20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000" u="sng" dirty="0" smtClean="0">
                <a:latin typeface="Times New Roman" pitchFamily="18" charset="0"/>
                <a:cs typeface="Times New Roman" pitchFamily="18" charset="0"/>
              </a:rPr>
              <a:t>трохантера</a:t>
            </a:r>
            <a:endParaRPr lang="en-US" sz="2000" u="sng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819" name="Rectangle 41"/>
          <p:cNvSpPr txBox="1">
            <a:spLocks noGrp="1" noChangeArrowheads="1"/>
          </p:cNvSpPr>
          <p:nvPr/>
        </p:nvSpPr>
        <p:spPr bwMode="auto">
          <a:xfrm>
            <a:off x="2667000" y="6248400"/>
            <a:ext cx="3733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1400">
                <a:solidFill>
                  <a:schemeClr val="bg1"/>
                </a:solidFill>
                <a:latin typeface="Arial Unicode MS" pitchFamily="34" charset="-128"/>
                <a:ea typeface="MS PGothic" pitchFamily="34" charset="-128"/>
                <a:cs typeface="Arial" charset="0"/>
              </a:rPr>
              <a:t>Ghana Emergency Medicine Collaborative</a:t>
            </a:r>
          </a:p>
          <a:p>
            <a:pPr algn="ctr" eaLnBrk="1" hangingPunct="1"/>
            <a:r>
              <a:rPr lang="en-US" sz="1400">
                <a:solidFill>
                  <a:schemeClr val="bg1"/>
                </a:solidFill>
                <a:latin typeface="Arial Unicode MS" pitchFamily="34" charset="-128"/>
                <a:ea typeface="MS PGothic" pitchFamily="34" charset="-128"/>
                <a:cs typeface="Arial" charset="0"/>
              </a:rPr>
              <a:t>Advanced Emergency Trauma Course</a:t>
            </a:r>
          </a:p>
        </p:txBody>
      </p:sp>
      <p:sp>
        <p:nvSpPr>
          <p:cNvPr id="34820" name="Title 1"/>
          <p:cNvSpPr>
            <a:spLocks/>
          </p:cNvSpPr>
          <p:nvPr/>
        </p:nvSpPr>
        <p:spPr bwMode="auto">
          <a:xfrm>
            <a:off x="609600" y="266700"/>
            <a:ext cx="82296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/>
          <a:lstStyle/>
          <a:p>
            <a:pPr algn="ctr"/>
            <a:r>
              <a:rPr lang="sr-Cyrl-CS" sz="3600" dirty="0">
                <a:latin typeface="Times New Roman" pitchFamily="18" charset="0"/>
                <a:cs typeface="Times New Roman" pitchFamily="18" charset="0"/>
              </a:rPr>
              <a:t>Импровизована</a:t>
            </a:r>
            <a:r>
              <a:rPr lang="sr-Latn-C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600" dirty="0">
                <a:latin typeface="Times New Roman" pitchFamily="18" charset="0"/>
                <a:cs typeface="Times New Roman" pitchFamily="18" charset="0"/>
              </a:rPr>
              <a:t>пелвична</a:t>
            </a:r>
            <a:r>
              <a:rPr lang="sr-Latn-C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600" dirty="0">
                <a:latin typeface="Times New Roman" pitchFamily="18" charset="0"/>
                <a:cs typeface="Times New Roman" pitchFamily="18" charset="0"/>
              </a:rPr>
              <a:t>имобилизација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2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895" t="9120" r="-18420" b="-317"/>
          <a:stretch>
            <a:fillRect/>
          </a:stretch>
        </p:blipFill>
        <p:spPr bwMode="auto">
          <a:xfrm>
            <a:off x="685800" y="4038600"/>
            <a:ext cx="403860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2" name="Picture 6" descr="照片 016"/>
          <p:cNvPicPr>
            <a:picLocks noChangeAspect="1" noChangeArrowheads="1"/>
          </p:cNvPicPr>
          <p:nvPr/>
        </p:nvPicPr>
        <p:blipFill>
          <a:blip r:embed="rId3">
            <a:lum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9" r="50549"/>
          <a:stretch>
            <a:fillRect/>
          </a:stretch>
        </p:blipFill>
        <p:spPr bwMode="auto">
          <a:xfrm>
            <a:off x="1371600" y="1091117"/>
            <a:ext cx="3352800" cy="2570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3" name="Picture 7" descr="照片 016"/>
          <p:cNvPicPr>
            <a:picLocks noChangeAspect="1" noChangeArrowheads="1"/>
          </p:cNvPicPr>
          <p:nvPr/>
        </p:nvPicPr>
        <p:blipFill>
          <a:blip r:embed="rId3">
            <a:lum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49" r="2197"/>
          <a:stretch>
            <a:fillRect/>
          </a:stretch>
        </p:blipFill>
        <p:spPr bwMode="auto">
          <a:xfrm>
            <a:off x="5029200" y="1143000"/>
            <a:ext cx="3276600" cy="2570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4331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>
            <a:extLst>
              <a:ext uri="{FF2B5EF4-FFF2-40B4-BE49-F238E27FC236}">
                <a16:creationId xmlns="" xmlns:a16="http://schemas.microsoft.com/office/drawing/2014/main" id="{91BD1E5D-C97E-4353-90F0-F9EFED3F17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r-Latn-RS" altLang="sr-Latn-RS"/>
          </a:p>
        </p:txBody>
      </p:sp>
      <p:pic>
        <p:nvPicPr>
          <p:cNvPr id="17411" name="Picture 1" descr="karlica1.bmp">
            <a:extLst>
              <a:ext uri="{FF2B5EF4-FFF2-40B4-BE49-F238E27FC236}">
                <a16:creationId xmlns="" xmlns:a16="http://schemas.microsoft.com/office/drawing/2014/main" id="{FBDC0CF5-D7A4-442F-8C20-538ABD29B4DA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3850" y="2692400"/>
            <a:ext cx="4103688" cy="3022600"/>
          </a:xfrm>
          <a:noFill/>
        </p:spPr>
      </p:pic>
      <p:pic>
        <p:nvPicPr>
          <p:cNvPr id="17412" name="Picture 2" descr="karlica2.bmp">
            <a:extLst>
              <a:ext uri="{FF2B5EF4-FFF2-40B4-BE49-F238E27FC236}">
                <a16:creationId xmlns="" xmlns:a16="http://schemas.microsoft.com/office/drawing/2014/main" id="{5C92F8BC-4E8C-4567-9CBA-F8022120503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33900" y="2781300"/>
            <a:ext cx="4459288" cy="2898775"/>
          </a:xfrm>
          <a:noFill/>
        </p:spPr>
      </p:pic>
      <p:pic>
        <p:nvPicPr>
          <p:cNvPr id="2" name="Audio 1">
            <a:hlinkClick r:id="" action="ppaction://media"/>
            <a:extLst>
              <a:ext uri="{FF2B5EF4-FFF2-40B4-BE49-F238E27FC236}">
                <a16:creationId xmlns="" xmlns:a16="http://schemas.microsoft.com/office/drawing/2014/main" id="{FD163706-648D-4FCF-9536-15336700B51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521700" y="62357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5340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3613"/>
    </mc:Choice>
    <mc:Fallback xmlns="">
      <p:transition spd="slow" advTm="7361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smtClean="0"/>
              <a:t>Спољашња</a:t>
            </a:r>
            <a:r>
              <a:rPr lang="en-US" smtClean="0"/>
              <a:t> </a:t>
            </a:r>
            <a:r>
              <a:rPr lang="sr-Cyrl-CS" smtClean="0"/>
              <a:t>фиксација</a:t>
            </a:r>
            <a:endParaRPr lang="en-US" smtClean="0"/>
          </a:p>
        </p:txBody>
      </p:sp>
      <p:pic>
        <p:nvPicPr>
          <p:cNvPr id="36867" name="Picture 3" descr="102_0239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89138" y="1600200"/>
            <a:ext cx="5165725" cy="4525963"/>
          </a:xfrm>
          <a:noFill/>
        </p:spPr>
      </p:pic>
    </p:spTree>
    <p:extLst>
      <p:ext uri="{BB962C8B-B14F-4D97-AF65-F5344CB8AC3E}">
        <p14:creationId xmlns:p14="http://schemas.microsoft.com/office/powerpoint/2010/main" val="680865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Приказ случаја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>
              <a:latin typeface="+mj-lt"/>
              <a:ea typeface="Calibri" panose="020F0502020204030204" pitchFamily="34" charset="0"/>
            </a:endParaRPr>
          </a:p>
          <a:p>
            <a:r>
              <a:rPr lang="ru-RU" altLang="sr-Latn-RS" dirty="0"/>
              <a:t>Пацијенткиња И.Б. 54 године, </a:t>
            </a:r>
            <a:r>
              <a:rPr lang="ru-RU" altLang="sr-Latn-RS" dirty="0" smtClean="0"/>
              <a:t>запослена, гојазна</a:t>
            </a:r>
            <a:endParaRPr lang="ru-RU" altLang="sr-Latn-RS" dirty="0"/>
          </a:p>
          <a:p>
            <a:r>
              <a:rPr lang="ru-RU" altLang="sr-Latn-RS" dirty="0"/>
              <a:t>Јавља се због отока и бола у левом колену</a:t>
            </a:r>
          </a:p>
          <a:p>
            <a:r>
              <a:rPr lang="ru-RU" altLang="sr-Latn-RS" dirty="0"/>
              <a:t>Статус</a:t>
            </a:r>
            <a:r>
              <a:rPr lang="ru-RU" altLang="sr-Latn-RS" dirty="0" smtClean="0"/>
              <a:t>: пацијенткиња </a:t>
            </a:r>
            <a:r>
              <a:rPr lang="ru-RU" altLang="sr-Latn-RS" dirty="0"/>
              <a:t>се отежано креће, храмље при ходу</a:t>
            </a:r>
            <a:r>
              <a:rPr lang="ru-RU" altLang="sr-Latn-RS" dirty="0" smtClean="0"/>
              <a:t>, зглоб </a:t>
            </a:r>
            <a:r>
              <a:rPr lang="ru-RU" altLang="sr-Latn-RS" dirty="0"/>
              <a:t>левог колена отечен, болан, покрети болни и редуковани. Палпаторно присутан </a:t>
            </a:r>
            <a:r>
              <a:rPr lang="ru-RU" altLang="sr-Latn-RS" dirty="0" smtClean="0"/>
              <a:t>излив.</a:t>
            </a:r>
            <a:endParaRPr lang="ru-RU" altLang="sr-Latn-RS" dirty="0"/>
          </a:p>
          <a:p>
            <a:endParaRPr lang="en-US" dirty="0">
              <a:latin typeface="+mj-lt"/>
            </a:endParaRPr>
          </a:p>
        </p:txBody>
      </p:sp>
      <p:sp>
        <p:nvSpPr>
          <p:cNvPr id="4" name="Line 22"/>
          <p:cNvSpPr>
            <a:spLocks noChangeShapeType="1"/>
          </p:cNvSpPr>
          <p:nvPr/>
        </p:nvSpPr>
        <p:spPr bwMode="auto">
          <a:xfrm>
            <a:off x="697414" y="1384300"/>
            <a:ext cx="6523434" cy="0"/>
          </a:xfrm>
          <a:prstGeom prst="line">
            <a:avLst/>
          </a:prstGeom>
          <a:noFill/>
          <a:ln w="4445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6033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Приказ случаја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528" y="1604347"/>
            <a:ext cx="3394472" cy="4525963"/>
          </a:xfrm>
        </p:spPr>
      </p:pic>
      <p:sp>
        <p:nvSpPr>
          <p:cNvPr id="4" name="Line 22"/>
          <p:cNvSpPr>
            <a:spLocks noChangeShapeType="1"/>
          </p:cNvSpPr>
          <p:nvPr/>
        </p:nvSpPr>
        <p:spPr bwMode="auto">
          <a:xfrm>
            <a:off x="697414" y="1384300"/>
            <a:ext cx="6523434" cy="0"/>
          </a:xfrm>
          <a:prstGeom prst="line">
            <a:avLst/>
          </a:prstGeom>
          <a:noFill/>
          <a:ln w="4445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4876800" y="2971800"/>
            <a:ext cx="31718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sr-Latn-RS" dirty="0">
                <a:latin typeface="Times New Roman" pitchFamily="18" charset="0"/>
                <a:cs typeface="Times New Roman" pitchFamily="18" charset="0"/>
              </a:rPr>
              <a:t>Ртг левог колена: видљиве дегенеративне промене на зглобним површинема левог колена</a:t>
            </a:r>
          </a:p>
        </p:txBody>
      </p:sp>
    </p:spTree>
    <p:extLst>
      <p:ext uri="{BB962C8B-B14F-4D97-AF65-F5344CB8AC3E}">
        <p14:creationId xmlns:p14="http://schemas.microsoft.com/office/powerpoint/2010/main" val="1428129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Приказ случаја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895600"/>
            <a:ext cx="8229600" cy="1828800"/>
          </a:xfrm>
        </p:spPr>
        <p:txBody>
          <a:bodyPr>
            <a:noAutofit/>
          </a:bodyPr>
          <a:lstStyle/>
          <a:p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Учињена пункција колена, добијено 70мл серозне течности</a:t>
            </a:r>
          </a:p>
          <a:p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Терапија: аналгетик, физикална терапија, редукција телесне тежине, дат савет о оперативном лечењу у виду артопластике левог колена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Line 22"/>
          <p:cNvSpPr>
            <a:spLocks noChangeShapeType="1"/>
          </p:cNvSpPr>
          <p:nvPr/>
        </p:nvSpPr>
        <p:spPr bwMode="auto">
          <a:xfrm>
            <a:off x="697414" y="1384300"/>
            <a:ext cx="6523434" cy="0"/>
          </a:xfrm>
          <a:prstGeom prst="line">
            <a:avLst/>
          </a:prstGeom>
          <a:noFill/>
          <a:ln w="4445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2350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/>
          </p:nvPr>
        </p:nvSpPr>
        <p:spPr/>
        <p:txBody>
          <a:bodyPr>
            <a:normAutofit lnSpcReduction="10000"/>
          </a:bodyPr>
          <a:lstStyle/>
          <a:p>
            <a:pPr eaLnBrk="1" hangingPunct="1">
              <a:buFontTx/>
              <a:buNone/>
            </a:pPr>
            <a:r>
              <a:rPr lang="sr-Cyrl-CS" b="1" dirty="0" smtClean="0">
                <a:latin typeface="Times New Roman" pitchFamily="18" charset="0"/>
                <a:cs typeface="Times New Roman" pitchFamily="18" charset="0"/>
              </a:rPr>
              <a:t>Фактори које треба размотрити код пацијената након повреде</a:t>
            </a:r>
            <a:r>
              <a:rPr lang="sr-Latn-CS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lvl="1" eaLnBrk="1" hangingPunct="1"/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Механизам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повређивања</a:t>
            </a:r>
            <a:endParaRPr lang="sr-Cyrl-CS" dirty="0" smtClean="0">
              <a:latin typeface="Times New Roman" pitchFamily="18" charset="0"/>
              <a:cs typeface="Times New Roman" pitchFamily="18" charset="0"/>
            </a:endParaRPr>
          </a:p>
          <a:p>
            <a:pPr lvl="1" eaLnBrk="1" hangingPunct="1"/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Време повређивања</a:t>
            </a:r>
            <a:endParaRPr lang="it-IT" dirty="0" smtClean="0">
              <a:latin typeface="Times New Roman" pitchFamily="18" charset="0"/>
              <a:cs typeface="Times New Roman" pitchFamily="18" charset="0"/>
            </a:endParaRPr>
          </a:p>
          <a:p>
            <a:pPr lvl="1" eaLnBrk="1" hangingPunct="1"/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Стање повреде</a:t>
            </a:r>
          </a:p>
          <a:p>
            <a:pPr lvl="1" eaLnBrk="1" hangingPunct="1"/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Последњи унос течности и хране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lvl="1" eaLnBrk="1" hangingPunct="1"/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Опште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здравствено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стање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lvl="1" eaLnBrk="1" hangingPunct="1"/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Лекови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садашњи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претходни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1" eaLnBrk="1" hangingPunct="1"/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Алергије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lvl="1" eaLnBrk="1" hangingPunct="1"/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Пушење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lvl="1" eaLnBrk="1" hangingPunct="1"/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Антитетанус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ни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статус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lvl="1" eaLnBrk="1" hangingPunct="1"/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Породична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анамнеза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5342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/>
          </p:nvPr>
        </p:nvSpPr>
        <p:spPr/>
        <p:txBody>
          <a:bodyPr>
            <a:normAutofit lnSpcReduction="10000"/>
          </a:bodyPr>
          <a:lstStyle/>
          <a:p>
            <a:pPr eaLnBrk="1" hangingPunct="1"/>
            <a:r>
              <a:rPr lang="sr-Cyrl-CS" b="1" dirty="0" smtClean="0">
                <a:latin typeface="Times New Roman" pitchFamily="18" charset="0"/>
                <a:cs typeface="Times New Roman" pitchFamily="18" charset="0"/>
              </a:rPr>
              <a:t>Клинички преглед</a:t>
            </a: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Tx/>
              <a:buNone/>
            </a:pPr>
            <a:r>
              <a:rPr lang="pl-PL" b="1" dirty="0" smtClean="0">
                <a:latin typeface="Times New Roman" pitchFamily="18" charset="0"/>
                <a:cs typeface="Times New Roman" pitchFamily="18" charset="0"/>
              </a:rPr>
              <a:t>При сваком </a:t>
            </a:r>
            <a:r>
              <a:rPr lang="sr-Latn-CS" b="1" dirty="0" smtClean="0">
                <a:latin typeface="Times New Roman" pitchFamily="18" charset="0"/>
                <a:cs typeface="Times New Roman" pitchFamily="18" charset="0"/>
              </a:rPr>
              <a:t>прегледу треба обратити пажњу на </a:t>
            </a: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lvl="1" eaLnBrk="1" hangingPunct="1"/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Изглед</a:t>
            </a:r>
            <a:r>
              <a:rPr lang="sr-Latn-CS" b="1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упоредити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другом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страном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тражећи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оток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деформитет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ране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1" eaLnBrk="1" hangingPunct="1"/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Палпацију</a:t>
            </a:r>
            <a:r>
              <a:rPr lang="sr-Latn-CS" b="1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осетљивост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додир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притисак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повишена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локална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температура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палпација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периферних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пулсева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присуство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крепитација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упоредити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страном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која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није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повређена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it-IT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1" eaLnBrk="1" hangingPunct="1"/>
            <a:r>
              <a:rPr lang="it-IT" b="1" dirty="0" smtClean="0">
                <a:latin typeface="Times New Roman" pitchFamily="18" charset="0"/>
                <a:cs typeface="Times New Roman" pitchFamily="18" charset="0"/>
              </a:rPr>
              <a:t>Покрете – 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активни и пасивни и упоредити стране</a:t>
            </a:r>
          </a:p>
          <a:p>
            <a:pPr marL="457200" lvl="1" indent="0" eaLnBrk="1" hangingPunct="1">
              <a:buNone/>
            </a:pPr>
            <a:endParaRPr lang="sr-Cyrl-CS" b="1" u="sng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1" indent="0" eaLnBrk="1" hangingPunct="1">
              <a:buNone/>
            </a:pPr>
            <a:r>
              <a:rPr lang="sr-Cyrl-CS" b="1" u="sng" dirty="0" smtClean="0">
                <a:latin typeface="Times New Roman" pitchFamily="18" charset="0"/>
                <a:cs typeface="Times New Roman" pitchFamily="18" charset="0"/>
              </a:rPr>
              <a:t>Додатна испитивања </a:t>
            </a:r>
            <a:r>
              <a:rPr lang="it-IT" b="1" u="sng" dirty="0" smtClean="0">
                <a:latin typeface="Times New Roman" pitchFamily="18" charset="0"/>
                <a:cs typeface="Times New Roman" pitchFamily="18" charset="0"/>
              </a:rPr>
              <a:t>никада не могу бити замена за адекватан клинички преглед</a:t>
            </a:r>
            <a:r>
              <a:rPr lang="en-US" b="1" u="sng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611286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Клинички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преглед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ране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47813" y="1600200"/>
            <a:ext cx="7138987" cy="4525963"/>
          </a:xfrm>
        </p:spPr>
        <p:txBody>
          <a:bodyPr>
            <a:normAutofit/>
          </a:bodyPr>
          <a:lstStyle/>
          <a:p>
            <a:pPr marL="0" indent="0" eaLnBrk="1" hangingPunct="1">
              <a:lnSpc>
                <a:spcPct val="160000"/>
              </a:lnSpc>
              <a:buFontTx/>
              <a:buNone/>
              <a:defRPr/>
            </a:pPr>
            <a:r>
              <a:rPr lang="sr-Cyrl-CS" sz="1800" dirty="0" smtClean="0">
                <a:latin typeface="Times New Roman" pitchFamily="18" charset="0"/>
                <a:cs typeface="Times New Roman" pitchFamily="18" charset="0"/>
              </a:rPr>
              <a:t>Треба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1800" dirty="0" smtClean="0">
                <a:latin typeface="Times New Roman" pitchFamily="18" charset="0"/>
                <a:cs typeface="Times New Roman" pitchFamily="18" charset="0"/>
              </a:rPr>
              <a:t>описати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indent="0" eaLnBrk="1" hangingPunct="1">
              <a:lnSpc>
                <a:spcPct val="160000"/>
              </a:lnSpc>
              <a:defRPr/>
            </a:pPr>
            <a:r>
              <a:rPr lang="sr-Cyrl-CS" sz="1800" dirty="0" smtClean="0">
                <a:latin typeface="Times New Roman" pitchFamily="18" charset="0"/>
                <a:cs typeface="Times New Roman" pitchFamily="18" charset="0"/>
              </a:rPr>
              <a:t>Локализацију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1800" dirty="0" smtClean="0">
                <a:latin typeface="Times New Roman" pitchFamily="18" charset="0"/>
                <a:cs typeface="Times New Roman" pitchFamily="18" charset="0"/>
              </a:rPr>
              <a:t>ране</a:t>
            </a: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eaLnBrk="1" hangingPunct="1">
              <a:lnSpc>
                <a:spcPct val="160000"/>
              </a:lnSpc>
              <a:defRPr/>
            </a:pPr>
            <a:r>
              <a:rPr lang="sr-Cyrl-CS" sz="1800" dirty="0" smtClean="0">
                <a:latin typeface="Times New Roman" pitchFamily="18" charset="0"/>
                <a:cs typeface="Times New Roman" pitchFamily="18" charset="0"/>
              </a:rPr>
              <a:t>Величину</a:t>
            </a: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eaLnBrk="1" hangingPunct="1">
              <a:lnSpc>
                <a:spcPct val="160000"/>
              </a:lnSpc>
              <a:defRPr/>
            </a:pPr>
            <a:r>
              <a:rPr lang="sr-Cyrl-CS" sz="1800" dirty="0" smtClean="0">
                <a:latin typeface="Times New Roman" pitchFamily="18" charset="0"/>
                <a:cs typeface="Times New Roman" pitchFamily="18" charset="0"/>
              </a:rPr>
              <a:t>Облик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1800" dirty="0" smtClean="0">
                <a:latin typeface="Times New Roman" pitchFamily="18" charset="0"/>
                <a:cs typeface="Times New Roman" pitchFamily="18" charset="0"/>
              </a:rPr>
              <a:t>ивица</a:t>
            </a: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eaLnBrk="1" hangingPunct="1">
              <a:lnSpc>
                <a:spcPct val="160000"/>
              </a:lnSpc>
              <a:defRPr/>
            </a:pPr>
            <a:r>
              <a:rPr lang="sr-Cyrl-CS" sz="1800" dirty="0" smtClean="0">
                <a:latin typeface="Times New Roman" pitchFamily="18" charset="0"/>
                <a:cs typeface="Times New Roman" pitchFamily="18" charset="0"/>
              </a:rPr>
              <a:t>Дно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18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1800" dirty="0" smtClean="0">
                <a:latin typeface="Times New Roman" pitchFamily="18" charset="0"/>
                <a:cs typeface="Times New Roman" pitchFamily="18" charset="0"/>
              </a:rPr>
              <a:t>ширење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1800" dirty="0" smtClean="0">
                <a:latin typeface="Times New Roman" pitchFamily="18" charset="0"/>
                <a:cs typeface="Times New Roman" pitchFamily="18" charset="0"/>
              </a:rPr>
              <a:t>према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1800" dirty="0" smtClean="0">
                <a:latin typeface="Times New Roman" pitchFamily="18" charset="0"/>
                <a:cs typeface="Times New Roman" pitchFamily="18" charset="0"/>
              </a:rPr>
              <a:t>локалним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1800" dirty="0" smtClean="0">
                <a:latin typeface="Times New Roman" pitchFamily="18" charset="0"/>
                <a:cs typeface="Times New Roman" pitchFamily="18" charset="0"/>
              </a:rPr>
              <a:t>структурама</a:t>
            </a: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eaLnBrk="1" hangingPunct="1">
              <a:lnSpc>
                <a:spcPct val="160000"/>
              </a:lnSpc>
              <a:defRPr/>
            </a:pPr>
            <a:r>
              <a:rPr lang="sr-Cyrl-CS" sz="1800" dirty="0" smtClean="0">
                <a:latin typeface="Times New Roman" pitchFamily="18" charset="0"/>
                <a:cs typeface="Times New Roman" pitchFamily="18" charset="0"/>
              </a:rPr>
              <a:t>Функција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1800" dirty="0" smtClean="0">
                <a:latin typeface="Times New Roman" pitchFamily="18" charset="0"/>
                <a:cs typeface="Times New Roman" pitchFamily="18" charset="0"/>
              </a:rPr>
              <a:t>повређеног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1800" dirty="0" smtClean="0">
                <a:latin typeface="Times New Roman" pitchFamily="18" charset="0"/>
                <a:cs typeface="Times New Roman" pitchFamily="18" charset="0"/>
              </a:rPr>
              <a:t>подручја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18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1800" dirty="0" smtClean="0">
                <a:latin typeface="Times New Roman" pitchFamily="18" charset="0"/>
                <a:cs typeface="Times New Roman" pitchFamily="18" charset="0"/>
              </a:rPr>
              <a:t>дистално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1800" dirty="0" smtClean="0">
                <a:latin typeface="Times New Roman" pitchFamily="18" charset="0"/>
                <a:cs typeface="Times New Roman" pitchFamily="18" charset="0"/>
              </a:rPr>
              <a:t>од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1800" dirty="0" smtClean="0">
                <a:latin typeface="Times New Roman" pitchFamily="18" charset="0"/>
                <a:cs typeface="Times New Roman" pitchFamily="18" charset="0"/>
              </a:rPr>
              <a:t>места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1800" dirty="0" smtClean="0">
                <a:latin typeface="Times New Roman" pitchFamily="18" charset="0"/>
                <a:cs typeface="Times New Roman" pitchFamily="18" charset="0"/>
              </a:rPr>
              <a:t>ране</a:t>
            </a: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eaLnBrk="1" hangingPunct="1">
              <a:lnSpc>
                <a:spcPct val="160000"/>
              </a:lnSpc>
              <a:defRPr/>
            </a:pPr>
            <a:r>
              <a:rPr lang="sr-Cyrl-CS" sz="1800" dirty="0" smtClean="0">
                <a:latin typeface="Times New Roman" pitchFamily="18" charset="0"/>
                <a:cs typeface="Times New Roman" pitchFamily="18" charset="0"/>
              </a:rPr>
              <a:t>Стање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1800" dirty="0" smtClean="0">
                <a:latin typeface="Times New Roman" pitchFamily="18" charset="0"/>
                <a:cs typeface="Times New Roman" pitchFamily="18" charset="0"/>
              </a:rPr>
              <a:t>околног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1800" dirty="0" smtClean="0">
                <a:latin typeface="Times New Roman" pitchFamily="18" charset="0"/>
                <a:cs typeface="Times New Roman" pitchFamily="18" charset="0"/>
              </a:rPr>
              <a:t>сензибилитета</a:t>
            </a: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eaLnBrk="1" hangingPunct="1">
              <a:lnSpc>
                <a:spcPct val="160000"/>
              </a:lnSpc>
              <a:defRPr/>
            </a:pPr>
            <a:r>
              <a:rPr lang="sr-Cyrl-CS" sz="1800" dirty="0" smtClean="0">
                <a:latin typeface="Times New Roman" pitchFamily="18" charset="0"/>
                <a:cs typeface="Times New Roman" pitchFamily="18" charset="0"/>
              </a:rPr>
              <a:t>Регионално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1800" dirty="0" smtClean="0">
                <a:latin typeface="Times New Roman" pitchFamily="18" charset="0"/>
                <a:cs typeface="Times New Roman" pitchFamily="18" charset="0"/>
              </a:rPr>
              <a:t>стање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1800" dirty="0" smtClean="0">
                <a:latin typeface="Times New Roman" pitchFamily="18" charset="0"/>
                <a:cs typeface="Times New Roman" pitchFamily="18" charset="0"/>
              </a:rPr>
              <a:t>артеријске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18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1800" dirty="0" smtClean="0">
                <a:latin typeface="Times New Roman" pitchFamily="18" charset="0"/>
                <a:cs typeface="Times New Roman" pitchFamily="18" charset="0"/>
              </a:rPr>
              <a:t>венске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1800" dirty="0" smtClean="0">
                <a:latin typeface="Times New Roman" pitchFamily="18" charset="0"/>
                <a:cs typeface="Times New Roman" pitchFamily="18" charset="0"/>
              </a:rPr>
              <a:t>циркулације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1800" dirty="0" smtClean="0">
                <a:latin typeface="Times New Roman" pitchFamily="18" charset="0"/>
                <a:cs typeface="Times New Roman" pitchFamily="18" charset="0"/>
              </a:rPr>
              <a:t>дистално</a:t>
            </a: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eaLnBrk="1" hangingPunct="1">
              <a:lnSpc>
                <a:spcPct val="160000"/>
              </a:lnSpc>
              <a:defRPr/>
            </a:pPr>
            <a:r>
              <a:rPr lang="sr-Cyrl-CS" sz="1800" dirty="0" smtClean="0">
                <a:latin typeface="Times New Roman" pitchFamily="18" charset="0"/>
                <a:cs typeface="Times New Roman" pitchFamily="18" charset="0"/>
              </a:rPr>
              <a:t>Интензитет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1800" dirty="0" smtClean="0">
                <a:latin typeface="Times New Roman" pitchFamily="18" charset="0"/>
                <a:cs typeface="Times New Roman" pitchFamily="18" charset="0"/>
              </a:rPr>
              <a:t>крварења</a:t>
            </a: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054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sr-Latn-RS" smtClean="0"/>
          </a:p>
        </p:txBody>
      </p:sp>
      <p:pic>
        <p:nvPicPr>
          <p:cNvPr id="24579" name="Picture 9" descr="15072009157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2347913"/>
            <a:ext cx="4038600" cy="3028950"/>
          </a:xfrm>
          <a:noFill/>
        </p:spPr>
      </p:pic>
      <p:pic>
        <p:nvPicPr>
          <p:cNvPr id="24580" name="Picture 10" descr="IMG_008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48200" y="2347913"/>
            <a:ext cx="4038600" cy="3028950"/>
          </a:xfrm>
          <a:noFill/>
        </p:spPr>
      </p:pic>
    </p:spTree>
    <p:extLst>
      <p:ext uri="{BB962C8B-B14F-4D97-AF65-F5344CB8AC3E}">
        <p14:creationId xmlns:p14="http://schemas.microsoft.com/office/powerpoint/2010/main" val="29627321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Примарни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третман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рана</a:t>
            </a:r>
            <a:endParaRPr lang="sr-Cyrl-CS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Tx/>
              <a:buNone/>
            </a:pPr>
            <a:endParaRPr lang="en-US" dirty="0" smtClean="0"/>
          </a:p>
          <a:p>
            <a:pPr eaLnBrk="1" hangingPunct="1"/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Заустављање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спољашњег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крварења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hangingPunct="1"/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Адекватна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анестезија</a:t>
            </a: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/аналгезија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Испирање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ране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Апликација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стерилног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завија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sr-Cyrl-CS" sz="28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pl-PL" sz="2800" dirty="0" smtClean="0">
                <a:latin typeface="Times New Roman" pitchFamily="18" charset="0"/>
                <a:cs typeface="Times New Roman" pitchFamily="18" charset="0"/>
              </a:rPr>
              <a:t>епозиција и позиционирање екстре</a:t>
            </a: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pl-PL" sz="2800" dirty="0" smtClean="0">
                <a:latin typeface="Times New Roman" pitchFamily="18" charset="0"/>
                <a:cs typeface="Times New Roman" pitchFamily="18" charset="0"/>
              </a:rPr>
              <a:t>итета (ангулација, ротација и дужина)</a:t>
            </a:r>
          </a:p>
          <a:p>
            <a:pPr eaLnBrk="1" hangingPunct="1"/>
            <a:r>
              <a:rPr lang="pl-PL" sz="2800" dirty="0" smtClean="0">
                <a:latin typeface="Times New Roman" pitchFamily="18" charset="0"/>
                <a:cs typeface="Times New Roman" pitchFamily="18" charset="0"/>
              </a:rPr>
              <a:t>Постављање привремене имобилизације</a:t>
            </a:r>
          </a:p>
          <a:p>
            <a:pPr eaLnBrk="1" hangingPunct="1"/>
            <a:r>
              <a:rPr lang="pl-PL" sz="2800" dirty="0" smtClean="0">
                <a:latin typeface="Times New Roman" pitchFamily="18" charset="0"/>
                <a:cs typeface="Times New Roman" pitchFamily="18" charset="0"/>
              </a:rPr>
              <a:t>Терапија антибиотицима</a:t>
            </a:r>
          </a:p>
          <a:p>
            <a:pPr eaLnBrk="1" hangingPunct="1"/>
            <a:r>
              <a:rPr lang="pl-PL" sz="2800" dirty="0" smtClean="0">
                <a:latin typeface="Times New Roman" pitchFamily="18" charset="0"/>
                <a:cs typeface="Times New Roman" pitchFamily="18" charset="0"/>
              </a:rPr>
              <a:t>Анти-тетанусна заштита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21821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/>
          </p:nvPr>
        </p:nvSpPr>
        <p:spPr>
          <a:xfrm>
            <a:off x="395288" y="692150"/>
            <a:ext cx="8229600" cy="5329238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nb-NO" b="1" dirty="0" smtClean="0">
                <a:latin typeface="Times New Roman" pitchFamily="18" charset="0"/>
                <a:cs typeface="Times New Roman" pitchFamily="18" charset="0"/>
              </a:rPr>
              <a:t>Примарна хируршка обрада ране</a:t>
            </a:r>
            <a:endParaRPr lang="sr-Cyrl-CS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Tx/>
              <a:buNone/>
            </a:pPr>
            <a:endParaRPr lang="sr-Cyrl-CS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Tx/>
              <a:buNone/>
            </a:pPr>
            <a:r>
              <a:rPr lang="nb-NO" sz="2800" dirty="0" smtClean="0">
                <a:latin typeface="Times New Roman" pitchFamily="18" charset="0"/>
                <a:cs typeface="Times New Roman" pitchFamily="18" charset="0"/>
              </a:rPr>
              <a:t>се примењује код свих рана где још нема знакова инфекције са циљем да се</a:t>
            </a: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eaLnBrk="1" hangingPunct="1">
              <a:buFontTx/>
              <a:buNone/>
            </a:pPr>
            <a:endParaRPr lang="nb-NO" sz="28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nb-NO" sz="2800" dirty="0" smtClean="0">
                <a:latin typeface="Times New Roman" pitchFamily="18" charset="0"/>
                <a:cs typeface="Times New Roman" pitchFamily="18" charset="0"/>
              </a:rPr>
              <a:t>изврши дефинитивна хемостаза</a:t>
            </a:r>
          </a:p>
          <a:p>
            <a:pPr eaLnBrk="1" hangingPunct="1"/>
            <a:r>
              <a:rPr lang="nb-NO" sz="2800" dirty="0" smtClean="0">
                <a:latin typeface="Times New Roman" pitchFamily="18" charset="0"/>
                <a:cs typeface="Times New Roman" pitchFamily="18" charset="0"/>
              </a:rPr>
              <a:t>одстране сва страна тела и хематоми,</a:t>
            </a:r>
          </a:p>
          <a:p>
            <a:pPr eaLnBrk="1" hangingPunct="1"/>
            <a:r>
              <a:rPr lang="nb-NO" sz="2800" dirty="0" smtClean="0">
                <a:latin typeface="Times New Roman" pitchFamily="18" charset="0"/>
                <a:cs typeface="Times New Roman" pitchFamily="18" charset="0"/>
              </a:rPr>
              <a:t>одстране и исеку сва девитализована ткива</a:t>
            </a: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 и </a:t>
            </a:r>
            <a:endParaRPr lang="nb-NO" sz="28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nb-NO" sz="2800" dirty="0" smtClean="0">
                <a:latin typeface="Times New Roman" pitchFamily="18" charset="0"/>
                <a:cs typeface="Times New Roman" pitchFamily="18" charset="0"/>
              </a:rPr>
              <a:t>да се омогући слободна дренаж</a:t>
            </a:r>
            <a:r>
              <a:rPr lang="sl-SI" sz="2800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 (уколико је то потребно)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79923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920</Words>
  <Application>Microsoft Office PowerPoint</Application>
  <PresentationFormat>On-screen Show (4:3)</PresentationFormat>
  <Paragraphs>173</Paragraphs>
  <Slides>36</Slides>
  <Notes>2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7" baseType="lpstr">
      <vt:lpstr>Office Theme</vt:lpstr>
      <vt:lpstr>PowerPoint Presentation</vt:lpstr>
      <vt:lpstr>Анамнеза (хетероанамнеза)</vt:lpstr>
      <vt:lpstr>PowerPoint Presentation</vt:lpstr>
      <vt:lpstr>PowerPoint Presentation</vt:lpstr>
      <vt:lpstr>PowerPoint Presentation</vt:lpstr>
      <vt:lpstr>Клинички преглед ране</vt:lpstr>
      <vt:lpstr>PowerPoint Presentation</vt:lpstr>
      <vt:lpstr>PowerPoint Presentation</vt:lpstr>
      <vt:lpstr>PowerPoint Presentation</vt:lpstr>
      <vt:lpstr>Контраиндикације за примарну обраду ране</vt:lpstr>
      <vt:lpstr>Обрада инфицираних рана</vt:lpstr>
      <vt:lpstr>Превијање ране</vt:lpstr>
      <vt:lpstr>Циљ лечења повреда</vt:lpstr>
      <vt:lpstr>Припрема пацијента за транспорт </vt:lpstr>
      <vt:lpstr>PowerPoint Presentation</vt:lpstr>
      <vt:lpstr>PowerPoint Presentation</vt:lpstr>
      <vt:lpstr>Транспортна имобилизација</vt:lpstr>
      <vt:lpstr>Транспортна имобилизација</vt:lpstr>
      <vt:lpstr>Транспортна имобилизација</vt:lpstr>
      <vt:lpstr>PowerPoint Presentation</vt:lpstr>
      <vt:lpstr>У току транспорта</vt:lpstr>
      <vt:lpstr>Лечење прелома</vt:lpstr>
      <vt:lpstr>Damage control orthopedics</vt:lpstr>
      <vt:lpstr>PowerPoint Presentation</vt:lpstr>
      <vt:lpstr>Damage control orthopedics</vt:lpstr>
      <vt:lpstr>Damage control orthopedics</vt:lpstr>
      <vt:lpstr>Оптимално збрињавање прелома</vt:lpstr>
      <vt:lpstr>Дефинитивни третман</vt:lpstr>
      <vt:lpstr>РТГ фрактуре карлице типа "отворене књиге" (Запажа се проширење симфизе и дисрупција десног сакроилијачног зглоба, чине фрактуру са верикалном и ротационом нестабилношћу).</vt:lpstr>
      <vt:lpstr>Третман повреда карлице</vt:lpstr>
      <vt:lpstr>PowerPoint Presentation</vt:lpstr>
      <vt:lpstr>PowerPoint Presentation</vt:lpstr>
      <vt:lpstr>Спољашња фиксација</vt:lpstr>
      <vt:lpstr>Приказ случаја</vt:lpstr>
      <vt:lpstr>Приказ случаја</vt:lpstr>
      <vt:lpstr>Приказ случаја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Ortopedija i traumatologija</dc:title>
  <dc:creator>Korisnik</dc:creator>
  <cp:lastModifiedBy>Korisnik</cp:lastModifiedBy>
  <cp:revision>14</cp:revision>
  <dcterms:created xsi:type="dcterms:W3CDTF">2006-08-16T00:00:00Z</dcterms:created>
  <dcterms:modified xsi:type="dcterms:W3CDTF">2021-01-30T14:34:21Z</dcterms:modified>
</cp:coreProperties>
</file>